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8" r:id="rId2"/>
    <p:sldMasterId id="2147483714" r:id="rId3"/>
  </p:sldMasterIdLst>
  <p:notesMasterIdLst>
    <p:notesMasterId r:id="rId50"/>
  </p:notesMasterIdLst>
  <p:sldIdLst>
    <p:sldId id="381" r:id="rId4"/>
    <p:sldId id="414" r:id="rId5"/>
    <p:sldId id="410" r:id="rId6"/>
    <p:sldId id="593" r:id="rId7"/>
    <p:sldId id="594" r:id="rId8"/>
    <p:sldId id="330" r:id="rId9"/>
    <p:sldId id="442" r:id="rId10"/>
    <p:sldId id="325" r:id="rId11"/>
    <p:sldId id="444" r:id="rId12"/>
    <p:sldId id="445" r:id="rId13"/>
    <p:sldId id="327" r:id="rId14"/>
    <p:sldId id="336" r:id="rId15"/>
    <p:sldId id="572" r:id="rId16"/>
    <p:sldId id="570" r:id="rId17"/>
    <p:sldId id="571" r:id="rId18"/>
    <p:sldId id="573" r:id="rId19"/>
    <p:sldId id="569" r:id="rId20"/>
    <p:sldId id="500" r:id="rId21"/>
    <p:sldId id="566" r:id="rId22"/>
    <p:sldId id="567" r:id="rId23"/>
    <p:sldId id="568" r:id="rId24"/>
    <p:sldId id="574" r:id="rId25"/>
    <p:sldId id="585" r:id="rId26"/>
    <p:sldId id="578" r:id="rId27"/>
    <p:sldId id="580" r:id="rId28"/>
    <p:sldId id="581" r:id="rId29"/>
    <p:sldId id="582" r:id="rId30"/>
    <p:sldId id="501" r:id="rId31"/>
    <p:sldId id="586" r:id="rId32"/>
    <p:sldId id="587" r:id="rId33"/>
    <p:sldId id="588" r:id="rId34"/>
    <p:sldId id="589" r:id="rId35"/>
    <p:sldId id="591" r:id="rId36"/>
    <p:sldId id="592" r:id="rId37"/>
    <p:sldId id="603" r:id="rId38"/>
    <p:sldId id="607" r:id="rId39"/>
    <p:sldId id="604" r:id="rId40"/>
    <p:sldId id="610" r:id="rId41"/>
    <p:sldId id="601" r:id="rId42"/>
    <p:sldId id="608" r:id="rId43"/>
    <p:sldId id="616" r:id="rId44"/>
    <p:sldId id="615" r:id="rId45"/>
    <p:sldId id="602" r:id="rId46"/>
    <p:sldId id="611" r:id="rId47"/>
    <p:sldId id="617" r:id="rId48"/>
    <p:sldId id="481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6658"/>
    <a:srgbClr val="FDF6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52" autoAdjust="0"/>
    <p:restoredTop sz="93416" autoAdjust="0"/>
  </p:normalViewPr>
  <p:slideViewPr>
    <p:cSldViewPr snapToGrid="0">
      <p:cViewPr varScale="1">
        <p:scale>
          <a:sx n="149" d="100"/>
          <a:sy n="149" d="100"/>
        </p:scale>
        <p:origin x="23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06C98-FC35-46CA-A6E3-F5345057F9F0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91FA64-B339-4C6C-88A5-CC64E3C4D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59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91FA64-B339-4C6C-88A5-CC64E3C4D1A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516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91FA64-B339-4C6C-88A5-CC64E3C4D1A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03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91FA64-B339-4C6C-88A5-CC64E3C4D1A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045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91FA64-B339-4C6C-88A5-CC64E3C4D1A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241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91FA64-B339-4C6C-88A5-CC64E3C4D1A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437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CAB93-B535-33CB-78DE-560A6B397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E52F0D-605B-C77C-FAF4-C84B76A6C6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C2EE73-59DA-0FA0-3FE0-61F45EA03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51377B-88AE-1262-E910-98B731034E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91FA64-B339-4C6C-88A5-CC64E3C4D1A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0803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CCBFCD-5720-3264-9226-5B7B0BF02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B68426-7D8C-AAC8-EA48-7D05297AE6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3ED17A-9055-0F36-6B53-90B233E3C5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9A2371-5F6E-5445-7E27-1EB70338D8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91FA64-B339-4C6C-88A5-CC64E3C4D1A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0497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1F129-73C5-1D02-8012-248DC69A22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787901-60B8-7423-E2F9-B2AD67598E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93EA00-9D65-BF0F-8CC0-C8B266E49A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5C795-746A-5F1D-8AD1-6DF66A56AB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91FA64-B339-4C6C-88A5-CC64E3C4D1A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1783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5BAC2-A56A-334A-E22C-88534D09E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3C172F-14A1-8FD7-9EA6-2AF027CE64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2E8A36-CBF3-1982-3A93-8380228293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B21C80-2B64-016F-E664-3071706A91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91FA64-B339-4C6C-88A5-CC64E3C4D1A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7671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148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016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8496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9144" y="4882896"/>
            <a:ext cx="4050792" cy="1197864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DB342A5-4CBE-4807-BFEF-CC88330B97D7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178805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2877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205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2627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976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779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6169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997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73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2668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2473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9801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sz="8000" dirty="0">
                <a:solidFill>
                  <a:prstClr val="black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8000" dirty="0">
                <a:solidFill>
                  <a:prstClr val="black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84548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7314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555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1464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72720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1284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60E5FA6-3420-46C9-8B77-AD013BB1820D}" type="datetimeFigureOut">
              <a:rPr lang="en-US" smtClean="0">
                <a:solidFill>
                  <a:srgbClr val="366658">
                    <a:lumMod val="75000"/>
                    <a:lumOff val="25000"/>
                  </a:srgbClr>
                </a:solidFill>
              </a:rPr>
              <a:pPr/>
              <a:t>9/4/2025</a:t>
            </a:fld>
            <a:endParaRPr lang="en-US">
              <a:solidFill>
                <a:srgbClr val="366658">
                  <a:lumMod val="75000"/>
                  <a:lumOff val="2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>
              <a:solidFill>
                <a:srgbClr val="366658">
                  <a:lumMod val="75000"/>
                  <a:lumOff val="2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DB342A5-4CBE-4807-BFEF-CC88330B97D7}" type="slidenum">
              <a:rPr lang="en-US" smtClean="0">
                <a:solidFill>
                  <a:srgbClr val="366658">
                    <a:lumMod val="75000"/>
                    <a:lumOff val="25000"/>
                  </a:srgbClr>
                </a:solidFill>
              </a:rPr>
              <a:pPr/>
              <a:t>‹#›</a:t>
            </a:fld>
            <a:endParaRPr lang="en-US">
              <a:solidFill>
                <a:srgbClr val="366658">
                  <a:lumMod val="75000"/>
                  <a:lumOff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493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232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8CB64A"/>
                </a:solidFill>
              </a:rPr>
              <a:pPr/>
              <a:t>9/4/2025</a:t>
            </a:fld>
            <a:endParaRPr lang="en-US">
              <a:solidFill>
                <a:srgbClr val="8CB64A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8CB64A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5DB342A5-4CBE-4807-BFEF-CC88330B97D7}" type="slidenum">
              <a:rPr lang="en-US" smtClean="0">
                <a:solidFill>
                  <a:srgbClr val="8CB64A"/>
                </a:solidFill>
              </a:rPr>
              <a:pPr/>
              <a:t>‹#›</a:t>
            </a:fld>
            <a:endParaRPr lang="en-US">
              <a:solidFill>
                <a:srgbClr val="8CB64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2137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60E5FA6-3420-46C9-8B77-AD013BB1820D}" type="datetimeFigureOut">
              <a:rPr lang="en-US" smtClean="0">
                <a:solidFill>
                  <a:srgbClr val="366658">
                    <a:lumMod val="75000"/>
                    <a:lumOff val="25000"/>
                  </a:srgbClr>
                </a:solidFill>
              </a:rPr>
              <a:pPr/>
              <a:t>9/4/2025</a:t>
            </a:fld>
            <a:endParaRPr lang="en-US">
              <a:solidFill>
                <a:srgbClr val="366658">
                  <a:lumMod val="75000"/>
                  <a:lumOff val="2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>
              <a:solidFill>
                <a:srgbClr val="366658">
                  <a:lumMod val="75000"/>
                  <a:lumOff val="2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DB342A5-4CBE-4807-BFEF-CC88330B97D7}" type="slidenum">
              <a:rPr lang="en-US" smtClean="0">
                <a:solidFill>
                  <a:srgbClr val="366658">
                    <a:lumMod val="75000"/>
                    <a:lumOff val="25000"/>
                  </a:srgbClr>
                </a:solidFill>
              </a:rPr>
              <a:pPr/>
              <a:t>‹#›</a:t>
            </a:fld>
            <a:endParaRPr lang="en-US">
              <a:solidFill>
                <a:srgbClr val="366658">
                  <a:lumMod val="75000"/>
                  <a:lumOff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8485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8CB64A"/>
                </a:solidFill>
              </a:rPr>
              <a:pPr/>
              <a:t>9/4/2025</a:t>
            </a:fld>
            <a:endParaRPr lang="en-US">
              <a:solidFill>
                <a:srgbClr val="8CB64A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8CB64A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8CB64A"/>
                </a:solidFill>
              </a:rPr>
              <a:pPr/>
              <a:t>‹#›</a:t>
            </a:fld>
            <a:endParaRPr lang="en-US">
              <a:solidFill>
                <a:srgbClr val="8CB64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5160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8CB64A"/>
                </a:solidFill>
              </a:rPr>
              <a:pPr/>
              <a:t>9/4/2025</a:t>
            </a:fld>
            <a:endParaRPr lang="en-US">
              <a:solidFill>
                <a:srgbClr val="8CB64A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8CB64A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8CB64A"/>
                </a:solidFill>
              </a:rPr>
              <a:pPr/>
              <a:t>‹#›</a:t>
            </a:fld>
            <a:endParaRPr lang="en-US">
              <a:solidFill>
                <a:srgbClr val="8CB64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16867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8CB64A"/>
                </a:solidFill>
              </a:rPr>
              <a:pPr/>
              <a:t>9/4/2025</a:t>
            </a:fld>
            <a:endParaRPr lang="en-US">
              <a:solidFill>
                <a:srgbClr val="8CB64A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8CB64A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8CB64A"/>
                </a:solidFill>
              </a:rPr>
              <a:pPr/>
              <a:t>‹#›</a:t>
            </a:fld>
            <a:endParaRPr lang="en-US">
              <a:solidFill>
                <a:srgbClr val="8CB64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64768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8CB64A"/>
                </a:solidFill>
              </a:rPr>
              <a:pPr/>
              <a:t>9/4/2025</a:t>
            </a:fld>
            <a:endParaRPr lang="en-US">
              <a:solidFill>
                <a:srgbClr val="8CB64A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8CB64A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8CB64A"/>
                </a:solidFill>
              </a:rPr>
              <a:pPr/>
              <a:t>‹#›</a:t>
            </a:fld>
            <a:endParaRPr lang="en-US">
              <a:solidFill>
                <a:srgbClr val="8CB64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1098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60E5FA6-3420-46C9-8B77-AD013BB1820D}" type="datetimeFigureOut">
              <a:rPr lang="en-US" smtClean="0">
                <a:solidFill>
                  <a:srgbClr val="366658">
                    <a:lumMod val="75000"/>
                    <a:lumOff val="25000"/>
                  </a:srgbClr>
                </a:solidFill>
              </a:rPr>
              <a:pPr/>
              <a:t>9/4/2025</a:t>
            </a:fld>
            <a:endParaRPr lang="en-US">
              <a:solidFill>
                <a:srgbClr val="366658">
                  <a:lumMod val="75000"/>
                  <a:lumOff val="2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>
              <a:solidFill>
                <a:srgbClr val="366658">
                  <a:lumMod val="75000"/>
                  <a:lumOff val="2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DB342A5-4CBE-4807-BFEF-CC88330B97D7}" type="slidenum">
              <a:rPr lang="en-US" smtClean="0">
                <a:solidFill>
                  <a:srgbClr val="366658">
                    <a:lumMod val="75000"/>
                    <a:lumOff val="25000"/>
                  </a:srgbClr>
                </a:solidFill>
              </a:rPr>
              <a:pPr/>
              <a:t>‹#›</a:t>
            </a:fld>
            <a:endParaRPr lang="en-US">
              <a:solidFill>
                <a:srgbClr val="366658">
                  <a:lumMod val="75000"/>
                  <a:lumOff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88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8CB64A"/>
                </a:solidFill>
              </a:rPr>
              <a:pPr/>
              <a:t>9/4/2025</a:t>
            </a:fld>
            <a:endParaRPr lang="en-US">
              <a:solidFill>
                <a:srgbClr val="8CB64A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8CB64A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8CB64A"/>
                </a:solidFill>
              </a:rPr>
              <a:pPr/>
              <a:t>‹#›</a:t>
            </a:fld>
            <a:endParaRPr lang="en-US">
              <a:solidFill>
                <a:srgbClr val="8CB64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71285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E5FA6-3420-46C9-8B77-AD013BB1820D}" type="datetimeFigureOut">
              <a:rPr lang="en-US" smtClean="0">
                <a:solidFill>
                  <a:srgbClr val="8CB64A"/>
                </a:solidFill>
              </a:rPr>
              <a:pPr/>
              <a:t>9/4/2025</a:t>
            </a:fld>
            <a:endParaRPr lang="en-US">
              <a:solidFill>
                <a:srgbClr val="8CB64A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8CB64A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342A5-4CBE-4807-BFEF-CC88330B97D7}" type="slidenum">
              <a:rPr lang="en-US" smtClean="0">
                <a:solidFill>
                  <a:srgbClr val="8CB64A"/>
                </a:solidFill>
              </a:rPr>
              <a:pPr/>
              <a:t>‹#›</a:t>
            </a:fld>
            <a:endParaRPr lang="en-US">
              <a:solidFill>
                <a:srgbClr val="8CB64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18972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60E5FA6-3420-46C9-8B77-AD013BB1820D}" type="datetimeFigureOut">
              <a:rPr lang="en-US" smtClean="0">
                <a:solidFill>
                  <a:srgbClr val="366658">
                    <a:lumMod val="75000"/>
                    <a:lumOff val="25000"/>
                  </a:srgbClr>
                </a:solidFill>
              </a:rPr>
              <a:pPr/>
              <a:t>9/4/2025</a:t>
            </a:fld>
            <a:endParaRPr lang="en-US">
              <a:solidFill>
                <a:srgbClr val="366658">
                  <a:lumMod val="75000"/>
                  <a:lumOff val="2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>
              <a:solidFill>
                <a:srgbClr val="8CB64A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DB342A5-4CBE-4807-BFEF-CC88330B97D7}" type="slidenum">
              <a:rPr lang="en-US" smtClean="0">
                <a:solidFill>
                  <a:srgbClr val="366658">
                    <a:lumMod val="75000"/>
                    <a:lumOff val="25000"/>
                  </a:srgbClr>
                </a:solidFill>
              </a:rPr>
              <a:pPr/>
              <a:t>‹#›</a:t>
            </a:fld>
            <a:endParaRPr lang="en-US">
              <a:solidFill>
                <a:srgbClr val="366658">
                  <a:lumMod val="75000"/>
                  <a:lumOff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52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38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517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202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489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615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2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967061-03EE-4E2B-BC5F-2023E565848B}" type="datetimeFigureOut">
              <a:rPr lang="en-US" smtClean="0"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6226E-B7EA-4F15-B882-9F6BC0DD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89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260E5FA6-3420-46C9-8B77-AD013BB1820D}" type="datetimeFigureOut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9/4/2025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5DB342A5-4CBE-4807-BFEF-CC88330B97D7}" type="slidenum">
              <a:rPr lang="en-US" smtClean="0">
                <a:solidFill>
                  <a:srgbClr val="629D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629D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872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60E5FA6-3420-46C9-8B77-AD013BB1820D}" type="datetimeFigureOut">
              <a:rPr lang="en-US" smtClean="0">
                <a:solidFill>
                  <a:srgbClr val="8CB64A"/>
                </a:solidFill>
              </a:rPr>
              <a:pPr/>
              <a:t>9/4/2025</a:t>
            </a:fld>
            <a:endParaRPr lang="en-US">
              <a:solidFill>
                <a:srgbClr val="8CB64A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>
              <a:solidFill>
                <a:srgbClr val="8CB64A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DB342A5-4CBE-4807-BFEF-CC88330B97D7}" type="slidenum">
              <a:rPr lang="en-US" smtClean="0">
                <a:solidFill>
                  <a:srgbClr val="8CB64A"/>
                </a:solidFill>
              </a:rPr>
              <a:pPr/>
              <a:t>‹#›</a:t>
            </a:fld>
            <a:endParaRPr lang="en-US">
              <a:solidFill>
                <a:srgbClr val="8CB64A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8649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5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image" Target="../media/image5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43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925069" y="863507"/>
            <a:ext cx="9755187" cy="2766528"/>
          </a:xfrm>
        </p:spPr>
        <p:txBody>
          <a:bodyPr>
            <a:normAutofit/>
          </a:bodyPr>
          <a:lstStyle/>
          <a:p>
            <a:r>
              <a:rPr lang="en-US" u="sng" dirty="0"/>
              <a:t>C.7</a:t>
            </a:r>
            <a:r>
              <a:rPr lang="en-US" dirty="0"/>
              <a:t> Dezasamblare și Patching cu IDA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Paul A. Gagniuc</a:t>
            </a:r>
          </a:p>
        </p:txBody>
      </p:sp>
      <p:sp>
        <p:nvSpPr>
          <p:cNvPr id="4" name="Rectangle 3"/>
          <p:cNvSpPr/>
          <p:nvPr/>
        </p:nvSpPr>
        <p:spPr>
          <a:xfrm rot="21419859">
            <a:off x="7300616" y="4413841"/>
            <a:ext cx="3958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629D7D">
                    <a:lumMod val="20000"/>
                    <a:lumOff val="80000"/>
                  </a:srgbClr>
                </a:solidFill>
              </a:rPr>
              <a:t>Academia Tehnică Militară „Ferdinand I”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3976">
            <a:off x="4050831" y="4762904"/>
            <a:ext cx="972273" cy="116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33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9ECAF5-9C4F-4C0C-BF22-98402A462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614" y="197408"/>
            <a:ext cx="6033816" cy="64473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CDAAD5-7BA5-4B81-98A1-85F45CF08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5734" y="197407"/>
            <a:ext cx="5175243" cy="5529950"/>
          </a:xfrm>
          <a:prstGeom prst="rect">
            <a:avLst/>
          </a:prstGeom>
        </p:spPr>
      </p:pic>
      <p:sp>
        <p:nvSpPr>
          <p:cNvPr id="11" name="Flowchart: Process 10"/>
          <p:cNvSpPr/>
          <p:nvPr/>
        </p:nvSpPr>
        <p:spPr>
          <a:xfrm>
            <a:off x="167055" y="110294"/>
            <a:ext cx="11868425" cy="6648851"/>
          </a:xfrm>
          <a:prstGeom prst="flowChartProcess">
            <a:avLst/>
          </a:prstGeom>
          <a:solidFill>
            <a:srgbClr val="8CB64A">
              <a:lumMod val="75000"/>
              <a:alpha val="8000"/>
            </a:srgbClr>
          </a:solidFill>
          <a:ln w="25400" cap="rnd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0158270" y="4187434"/>
            <a:ext cx="796035" cy="577420"/>
            <a:chOff x="10090764" y="5690977"/>
            <a:chExt cx="796035" cy="577420"/>
          </a:xfrm>
        </p:grpSpPr>
        <p:sp>
          <p:nvSpPr>
            <p:cNvPr id="6" name="Right Arrow 5"/>
            <p:cNvSpPr/>
            <p:nvPr/>
          </p:nvSpPr>
          <p:spPr>
            <a:xfrm rot="12980508">
              <a:off x="10090764" y="5690977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10422841" y="5825148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3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411231" y="509016"/>
            <a:ext cx="463958" cy="587515"/>
            <a:chOff x="10947211" y="1963464"/>
            <a:chExt cx="463958" cy="587515"/>
          </a:xfrm>
        </p:grpSpPr>
        <p:sp>
          <p:nvSpPr>
            <p:cNvPr id="12" name="Right Arrow 11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560925" y="3558467"/>
            <a:ext cx="463958" cy="692798"/>
            <a:chOff x="5253446" y="1594655"/>
            <a:chExt cx="463958" cy="692798"/>
          </a:xfrm>
        </p:grpSpPr>
        <p:sp>
          <p:nvSpPr>
            <p:cNvPr id="15" name="Right Arrow 14"/>
            <p:cNvSpPr/>
            <p:nvPr/>
          </p:nvSpPr>
          <p:spPr>
            <a:xfrm rot="16200000">
              <a:off x="5194829" y="1751079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5253446" y="1844204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2</a:t>
              </a:r>
            </a:p>
          </p:txBody>
        </p:sp>
      </p:grpSp>
      <p:sp>
        <p:nvSpPr>
          <p:cNvPr id="18" name="Rounded Rectangle 17"/>
          <p:cNvSpPr/>
          <p:nvPr/>
        </p:nvSpPr>
        <p:spPr>
          <a:xfrm>
            <a:off x="8383830" y="5909950"/>
            <a:ext cx="1679049" cy="66660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en-US" sz="1100"/>
              <a:t>Edit.</a:t>
            </a:r>
          </a:p>
          <a:p>
            <a:pPr marL="228600" indent="-228600">
              <a:buAutoNum type="arabicPeriod"/>
            </a:pPr>
            <a:r>
              <a:rPr lang="en-US" sz="1100"/>
              <a:t>Peticire executabil.</a:t>
            </a:r>
          </a:p>
          <a:p>
            <a:pPr marL="228600" indent="-228600">
              <a:buAutoNum type="arabicPeriod"/>
            </a:pPr>
            <a:r>
              <a:rPr lang="en-US" sz="1100"/>
              <a:t>Aplicare peticire.</a:t>
            </a:r>
          </a:p>
        </p:txBody>
      </p:sp>
    </p:spTree>
    <p:extLst>
      <p:ext uri="{BB962C8B-B14F-4D97-AF65-F5344CB8AC3E}">
        <p14:creationId xmlns:p14="http://schemas.microsoft.com/office/powerpoint/2010/main" val="2512707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27F09D2-FB7E-4CBA-8BC4-8A777B071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8555" y="2274434"/>
            <a:ext cx="2555053" cy="22933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B6B039-6D8B-447B-8E1E-EC07BF91F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14" y="197407"/>
            <a:ext cx="6033816" cy="6447370"/>
          </a:xfrm>
          <a:prstGeom prst="rect">
            <a:avLst/>
          </a:prstGeom>
        </p:spPr>
      </p:pic>
      <p:sp>
        <p:nvSpPr>
          <p:cNvPr id="6" name="Flowchart: Process 5"/>
          <p:cNvSpPr/>
          <p:nvPr/>
        </p:nvSpPr>
        <p:spPr>
          <a:xfrm>
            <a:off x="167055" y="110294"/>
            <a:ext cx="11868425" cy="6648851"/>
          </a:xfrm>
          <a:prstGeom prst="flowChartProcess">
            <a:avLst/>
          </a:prstGeom>
          <a:solidFill>
            <a:srgbClr val="8CB64A">
              <a:lumMod val="75000"/>
              <a:alpha val="8000"/>
            </a:srgbClr>
          </a:solidFill>
          <a:ln w="25400" cap="rnd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7883403" y="1092479"/>
            <a:ext cx="2570205" cy="860080"/>
          </a:xfrm>
          <a:prstGeom prst="wedgeRoundRectCallout">
            <a:avLst>
              <a:gd name="adj1" fmla="val -31169"/>
              <a:gd name="adj2" fmla="val 84154"/>
              <a:gd name="adj3" fmla="val 16667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Executabil modificat !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127666" y="4273992"/>
            <a:ext cx="463958" cy="587515"/>
            <a:chOff x="10947211" y="1963464"/>
            <a:chExt cx="463958" cy="587515"/>
          </a:xfrm>
        </p:grpSpPr>
        <p:sp>
          <p:nvSpPr>
            <p:cNvPr id="9" name="Right Arrow 8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704547" y="3474579"/>
            <a:ext cx="463958" cy="587515"/>
            <a:chOff x="10947211" y="1963464"/>
            <a:chExt cx="463958" cy="587515"/>
          </a:xfrm>
        </p:grpSpPr>
        <p:sp>
          <p:nvSpPr>
            <p:cNvPr id="12" name="Right Arrow 11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5099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Process 6"/>
          <p:cNvSpPr/>
          <p:nvPr/>
        </p:nvSpPr>
        <p:spPr>
          <a:xfrm>
            <a:off x="167055" y="1822622"/>
            <a:ext cx="11868425" cy="4522573"/>
          </a:xfrm>
          <a:prstGeom prst="flowChartProcess">
            <a:avLst/>
          </a:prstGeom>
          <a:solidFill>
            <a:srgbClr val="8CB64A">
              <a:lumMod val="75000"/>
              <a:alpha val="8000"/>
            </a:srgbClr>
          </a:solidFill>
          <a:ln w="25400" cap="rnd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D5B0B654-CC60-4520-9A68-18D118811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726" y="340910"/>
            <a:ext cx="9745364" cy="117833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modifica</a:t>
            </a:r>
            <a:r>
              <a:rPr lang="en-US" dirty="0"/>
              <a:t> un </a:t>
            </a:r>
            <a:r>
              <a:rPr lang="en-US" dirty="0" err="1"/>
              <a:t>șir</a:t>
            </a:r>
            <a:r>
              <a:rPr lang="en-US" dirty="0"/>
              <a:t> de </a:t>
            </a:r>
            <a:r>
              <a:rPr lang="en-US" dirty="0" err="1"/>
              <a:t>caractere</a:t>
            </a:r>
            <a:r>
              <a:rPr lang="en-US" dirty="0"/>
              <a:t> și a </a:t>
            </a:r>
            <a:r>
              <a:rPr lang="en-US" dirty="0" err="1"/>
              <a:t>aplica</a:t>
            </a:r>
            <a:r>
              <a:rPr lang="en-US" dirty="0"/>
              <a:t> un patch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executabil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IDA Free: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8986D4-1AAC-45B1-93A8-FD7731FC9518}"/>
              </a:ext>
            </a:extLst>
          </p:cNvPr>
          <p:cNvSpPr txBox="1"/>
          <p:nvPr/>
        </p:nvSpPr>
        <p:spPr>
          <a:xfrm>
            <a:off x="629044" y="2235620"/>
            <a:ext cx="10403955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</a:t>
            </a:r>
            <a:r>
              <a:rPr lang="en-US" sz="1400" b="1" dirty="0" err="1">
                <a:solidFill>
                  <a:schemeClr val="accent1">
                    <a:lumMod val="75000"/>
                  </a:schemeClr>
                </a:solidFill>
                <a:latin typeface="Söhne"/>
              </a:rPr>
              <a:t>Găsiți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</a:t>
            </a:r>
            <a:r>
              <a:rPr lang="en-US" sz="1400" b="1" dirty="0" err="1">
                <a:solidFill>
                  <a:schemeClr val="accent1">
                    <a:lumMod val="75000"/>
                  </a:schemeClr>
                </a:solidFill>
                <a:latin typeface="Söhne"/>
              </a:rPr>
              <a:t>Șirul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.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Utilizați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funcția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de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căutare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din IDA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pentru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a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localiza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șirul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care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doriți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modificați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Acest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lucru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poate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fi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făcut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uitându-vă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fereastra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“Strings”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sau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navigând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către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secțiunea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de date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unde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este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definit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șirul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endParaRPr lang="en-US" sz="1400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</a:t>
            </a:r>
            <a:r>
              <a:rPr lang="en-US" sz="1400" b="1" dirty="0" err="1">
                <a:solidFill>
                  <a:schemeClr val="accent1">
                    <a:lumMod val="75000"/>
                  </a:schemeClr>
                </a:solidFill>
                <a:latin typeface="Söhne"/>
              </a:rPr>
              <a:t>Editați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</a:t>
            </a:r>
            <a:r>
              <a:rPr lang="en-US" sz="1400" b="1" dirty="0" err="1">
                <a:solidFill>
                  <a:schemeClr val="accent1">
                    <a:lumMod val="75000"/>
                  </a:schemeClr>
                </a:solidFill>
                <a:latin typeface="Söhne"/>
              </a:rPr>
              <a:t>Șirul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.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Odată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găsit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șirul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:</a:t>
            </a:r>
          </a:p>
          <a:p>
            <a:pPr marL="800100" lvl="1" indent="-342900" algn="l">
              <a:buFont typeface="+mj-lt"/>
              <a:buAutoNum type="alphaLcPeriod"/>
            </a:pP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Faceți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dublu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clic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pe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acesta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pentru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a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deschide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linia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vizualizarea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dezasamblării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sau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vizualizarea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hex.</a:t>
            </a:r>
          </a:p>
          <a:p>
            <a:pPr marL="800100" lvl="1" indent="-342900" algn="l">
              <a:buFont typeface="+mj-lt"/>
              <a:buAutoNum type="alphaLcPeriod"/>
            </a:pP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Dacă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este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vizualizarea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dezasamblării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,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puteți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tasta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peste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șirul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existent cu cel nou pe care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doriți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utilizați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Asigurați-vă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că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noul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șir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nu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este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mai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lung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decât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cel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vechi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,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deoarece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acest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lucru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ar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putea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suprascrie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datele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sau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codul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adiacent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</a:t>
            </a:r>
          </a:p>
          <a:p>
            <a:pPr marL="800100" lvl="1" indent="-342900" algn="l">
              <a:buFont typeface="+mj-lt"/>
              <a:buAutoNum type="alphaLcPeriod"/>
            </a:pP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Dacă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este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vizualizarea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hex,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editați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valorile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hexadecimale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care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corespund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caracterelor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ASCII ale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șirului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lphaLcPeriod"/>
            </a:pPr>
            <a:endParaRPr lang="en-US" sz="1400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Aplicați Patch-</a:t>
            </a:r>
            <a:r>
              <a:rPr lang="en-US" sz="1400" b="1" dirty="0" err="1">
                <a:solidFill>
                  <a:schemeClr val="accent1">
                    <a:lumMod val="75000"/>
                  </a:schemeClr>
                </a:solidFill>
                <a:latin typeface="Söhne"/>
              </a:rPr>
              <a:t>ul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la </a:t>
            </a:r>
            <a:r>
              <a:rPr lang="en-US" sz="1400" b="1" dirty="0" err="1">
                <a:solidFill>
                  <a:schemeClr val="accent1">
                    <a:lumMod val="75000"/>
                  </a:schemeClr>
                </a:solidFill>
                <a:latin typeface="Söhne"/>
              </a:rPr>
              <a:t>Binare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.</a:t>
            </a:r>
          </a:p>
          <a:p>
            <a:pPr marL="800100" lvl="1" indent="-342900" algn="l">
              <a:buFont typeface="+mj-lt"/>
              <a:buAutoNum type="alphaLcPeriod"/>
            </a:pP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meniul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IDA,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mergeți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la </a:t>
            </a:r>
            <a:r>
              <a:rPr lang="en-US" sz="1400" b="1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Edit -&gt; Patch program -&gt; Apply patches to input file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...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pentru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a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scrie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schimbările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înapoi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fișierul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executabil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</a:t>
            </a:r>
          </a:p>
          <a:p>
            <a:pPr marL="800100" lvl="1" indent="-342900" algn="l">
              <a:buFont typeface="+mj-lt"/>
              <a:buAutoNum type="alphaLcPeriod"/>
            </a:pP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S-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ar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putea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fie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nevoie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specificați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un nou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nume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pentru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fișierul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patch-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uit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sau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alegeți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suprascrieți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fișierul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existent.</a:t>
            </a:r>
          </a:p>
          <a:p>
            <a:pPr marL="742950" lvl="1" indent="-285750" algn="l">
              <a:buFont typeface="+mj-lt"/>
              <a:buAutoNum type="alphaLcPeriod"/>
            </a:pPr>
            <a:endParaRPr lang="en-US" sz="1400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Salvați </a:t>
            </a:r>
            <a:r>
              <a:rPr lang="en-US" sz="1400" b="1" dirty="0" err="1">
                <a:solidFill>
                  <a:schemeClr val="accent1">
                    <a:lumMod val="75000"/>
                  </a:schemeClr>
                </a:solidFill>
                <a:latin typeface="Söhne"/>
              </a:rPr>
              <a:t>Executabilul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Patch-</a:t>
            </a:r>
            <a:r>
              <a:rPr lang="en-US" sz="1400" b="1" dirty="0" err="1">
                <a:solidFill>
                  <a:schemeClr val="accent1">
                    <a:lumMod val="75000"/>
                  </a:schemeClr>
                </a:solidFill>
                <a:latin typeface="Söhne"/>
              </a:rPr>
              <a:t>uit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.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După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făcut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modificările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și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aplicat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patch-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fișierului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de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intrare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,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asigurați-vă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că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salvați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noul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binar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pentru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ca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schimbările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dvs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fie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păstrate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Utilizați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File -&gt; Produce file -&gt; Create EXE...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pentru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a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salva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executabilul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patch-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uit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, dacă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este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sz="14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necesar</a:t>
            </a:r>
            <a:r>
              <a:rPr lang="en-US" sz="1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33" y="340910"/>
            <a:ext cx="1481712" cy="148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008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227656" y="1629360"/>
            <a:ext cx="10481523" cy="2766528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C.7.2</a:t>
            </a:r>
            <a:br>
              <a:rPr lang="en-US" dirty="0"/>
            </a:br>
            <a:r>
              <a:rPr lang="en-US" dirty="0" err="1"/>
              <a:t>optimizari</a:t>
            </a:r>
            <a:r>
              <a:rPr lang="en-US" dirty="0"/>
              <a:t> automate </a:t>
            </a:r>
            <a:r>
              <a:rPr lang="en-US" dirty="0" err="1"/>
              <a:t>făcute</a:t>
            </a:r>
            <a:r>
              <a:rPr lang="en-US" dirty="0"/>
              <a:t> de compilator (C++)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3976">
            <a:off x="4050831" y="4762904"/>
            <a:ext cx="972273" cy="116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11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Optimizarea compilatorului C++</a:t>
            </a:r>
            <a:br>
              <a:rPr lang="en-US"/>
            </a:br>
            <a:r>
              <a:rPr lang="it-IT" sz="1800"/>
              <a:t>(detectează că </a:t>
            </a:r>
            <a:r>
              <a:rPr lang="it-IT" sz="1800">
                <a:solidFill>
                  <a:schemeClr val="accent2">
                    <a:lumMod val="60000"/>
                    <a:lumOff val="40000"/>
                  </a:schemeClr>
                </a:solidFill>
              </a:rPr>
              <a:t>bool showMessageBox = true;</a:t>
            </a:r>
            <a:r>
              <a:rPr lang="it-IT" sz="1800"/>
              <a:t> este adevărat, deci constant)</a:t>
            </a:r>
            <a:endParaRPr lang="en-US" sz="1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20CBCF-88E3-412F-8B3A-2433CEA78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8130" y="2166562"/>
            <a:ext cx="4260739" cy="42401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67B2B5-5E3F-430F-A6EB-07B3B3DAE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517" y="2166562"/>
            <a:ext cx="5463746" cy="1528979"/>
          </a:xfrm>
          <a:prstGeom prst="rect">
            <a:avLst/>
          </a:prstGeom>
          <a:ln w="63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656079" y="4394757"/>
            <a:ext cx="6417076" cy="201196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900">
                <a:solidFill>
                  <a:srgbClr val="DC322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&lt;windows.h&gt;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WINAPI WinMain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HINSTANCE hInstance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HINSTANCE hPrevInstance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LPSTR lpCmdLine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nCmdShow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90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bool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showMessageBox 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MessageBox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"Ar trebui sa urmeze inca un message box !"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"Inginerie Inversa ATM"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MB_OK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9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(!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showMessageBox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MessageBox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"Ai sarit peste conditie!"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"Inginerie Inversa ATM"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MB_OK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9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B27E23-A8AA-465A-A275-33C5983D0818}"/>
              </a:ext>
            </a:extLst>
          </p:cNvPr>
          <p:cNvSpPr txBox="1"/>
          <p:nvPr/>
        </p:nvSpPr>
        <p:spPr>
          <a:xfrm>
            <a:off x="385829" y="30207"/>
            <a:ext cx="113862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g++ -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-s -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nostdlib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-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fno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-exceptions -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fno-rtti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-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,--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subsystem,windows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minimal.cpp -o minimal.exe -luser32</a:t>
            </a:r>
          </a:p>
        </p:txBody>
      </p:sp>
      <p:sp>
        <p:nvSpPr>
          <p:cNvPr id="3" name="Rounded Rectangular Callout 2"/>
          <p:cNvSpPr/>
          <p:nvPr/>
        </p:nvSpPr>
        <p:spPr>
          <a:xfrm>
            <a:off x="3376925" y="3493602"/>
            <a:ext cx="2193324" cy="757481"/>
          </a:xfrm>
          <a:prstGeom prst="wedgeRoundRectCallout">
            <a:avLst>
              <a:gd name="adj1" fmla="val -75660"/>
              <a:gd name="adj2" fmla="val 144368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100"/>
              <a:t>Compilatorul înțelege că </a:t>
            </a:r>
          </a:p>
          <a:p>
            <a:r>
              <a:rPr lang="it-IT" sz="1100">
                <a:solidFill>
                  <a:schemeClr val="accent2">
                    <a:lumMod val="60000"/>
                    <a:lumOff val="40000"/>
                  </a:schemeClr>
                </a:solidFill>
              </a:rPr>
              <a:t>bool showMessageBox = true; </a:t>
            </a:r>
          </a:p>
          <a:p>
            <a:r>
              <a:rPr lang="it-IT" sz="1100"/>
              <a:t>este adevărat, deci constant.</a:t>
            </a:r>
            <a:endParaRPr lang="en-US" sz="1100"/>
          </a:p>
        </p:txBody>
      </p:sp>
      <p:sp>
        <p:nvSpPr>
          <p:cNvPr id="10" name="Rounded Rectangular Callout 9"/>
          <p:cNvSpPr/>
          <p:nvPr/>
        </p:nvSpPr>
        <p:spPr>
          <a:xfrm>
            <a:off x="6807622" y="3537146"/>
            <a:ext cx="2193324" cy="775982"/>
          </a:xfrm>
          <a:prstGeom prst="wedgeRoundRectCallout">
            <a:avLst>
              <a:gd name="adj1" fmla="val 22283"/>
              <a:gd name="adj2" fmla="val 84207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100"/>
              <a:t>Drept pentru care compilatorul compileza partea de message box insa nu si conditia, pentru ca aceasta ar fi true intodeauna.</a:t>
            </a:r>
            <a:endParaRPr lang="en-US" sz="1100"/>
          </a:p>
        </p:txBody>
      </p:sp>
      <p:sp>
        <p:nvSpPr>
          <p:cNvPr id="11" name="Rounded Rectangular Callout 10"/>
          <p:cNvSpPr/>
          <p:nvPr/>
        </p:nvSpPr>
        <p:spPr>
          <a:xfrm>
            <a:off x="581192" y="2942792"/>
            <a:ext cx="2100856" cy="1268907"/>
          </a:xfrm>
          <a:prstGeom prst="wedgeRoundRectCallout">
            <a:avLst>
              <a:gd name="adj1" fmla="val 59950"/>
              <a:gd name="adj2" fmla="val -71731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100"/>
              <a:t>Compilatorul detectează că </a:t>
            </a:r>
          </a:p>
          <a:p>
            <a:r>
              <a:rPr lang="it-IT" sz="1100">
                <a:solidFill>
                  <a:schemeClr val="accent2">
                    <a:lumMod val="60000"/>
                    <a:lumOff val="40000"/>
                  </a:schemeClr>
                </a:solidFill>
              </a:rPr>
              <a:t>bool showMessageBox = true; </a:t>
            </a:r>
          </a:p>
          <a:p>
            <a:r>
              <a:rPr lang="it-IT" sz="1100"/>
              <a:t>este constant prin urmare compilatorul il trece in sectiunea .rdata (reat only data)</a:t>
            </a:r>
            <a:endParaRPr lang="en-US" sz="11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19AD06-F23C-4743-B044-7E70EE5B6D1F}"/>
              </a:ext>
            </a:extLst>
          </p:cNvPr>
          <p:cNvSpPr txBox="1"/>
          <p:nvPr/>
        </p:nvSpPr>
        <p:spPr>
          <a:xfrm>
            <a:off x="6701425" y="645852"/>
            <a:ext cx="50035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Söhne"/>
              </a:rPr>
              <a:t>Găsiți</a:t>
            </a:r>
            <a:r>
              <a:rPr lang="en-US" sz="1400" dirty="0">
                <a:solidFill>
                  <a:schemeClr val="bg1"/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Söhne"/>
              </a:rPr>
              <a:t>șirul</a:t>
            </a:r>
            <a:r>
              <a:rPr lang="en-US" sz="1400" dirty="0">
                <a:solidFill>
                  <a:schemeClr val="bg1"/>
                </a:solidFill>
                <a:latin typeface="Söhne"/>
              </a:rPr>
              <a:t> „Ai </a:t>
            </a:r>
            <a:r>
              <a:rPr lang="en-US" sz="1400" dirty="0" err="1">
                <a:solidFill>
                  <a:schemeClr val="bg1"/>
                </a:solidFill>
                <a:latin typeface="Söhne"/>
              </a:rPr>
              <a:t>sarit</a:t>
            </a:r>
            <a:r>
              <a:rPr lang="en-US" sz="1400" dirty="0">
                <a:solidFill>
                  <a:schemeClr val="bg1"/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Söhne"/>
              </a:rPr>
              <a:t>peste</a:t>
            </a:r>
            <a:r>
              <a:rPr lang="en-US" sz="1400" dirty="0">
                <a:solidFill>
                  <a:schemeClr val="bg1"/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Söhne"/>
              </a:rPr>
              <a:t>conditie</a:t>
            </a:r>
            <a:r>
              <a:rPr lang="en-US" sz="1400" dirty="0">
                <a:solidFill>
                  <a:schemeClr val="bg1"/>
                </a:solidFill>
                <a:latin typeface="Söhne"/>
              </a:rPr>
              <a:t>!” </a:t>
            </a:r>
            <a:r>
              <a:rPr lang="en-US" sz="1400" dirty="0" err="1">
                <a:solidFill>
                  <a:schemeClr val="bg1"/>
                </a:solidFill>
                <a:latin typeface="Söhne"/>
              </a:rPr>
              <a:t>în</a:t>
            </a:r>
            <a:r>
              <a:rPr lang="en-US" sz="1400" dirty="0">
                <a:solidFill>
                  <a:schemeClr val="bg1"/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Söhne"/>
              </a:rPr>
              <a:t>executabilul</a:t>
            </a:r>
            <a:r>
              <a:rPr lang="en-US" sz="1400" dirty="0">
                <a:solidFill>
                  <a:schemeClr val="bg1"/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Söhne"/>
              </a:rPr>
              <a:t>compilat</a:t>
            </a:r>
            <a:r>
              <a:rPr lang="en-US" sz="1400" dirty="0">
                <a:solidFill>
                  <a:schemeClr val="bg1"/>
                </a:solidFill>
                <a:latin typeface="Söhne"/>
              </a:rPr>
              <a:t>?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672305" y="2426403"/>
            <a:ext cx="463958" cy="587515"/>
            <a:chOff x="10947211" y="1963464"/>
            <a:chExt cx="463958" cy="587515"/>
          </a:xfrm>
        </p:grpSpPr>
        <p:sp>
          <p:nvSpPr>
            <p:cNvPr id="14" name="Right Arrow 13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282368" y="3558855"/>
            <a:ext cx="463958" cy="587515"/>
            <a:chOff x="10947211" y="1963464"/>
            <a:chExt cx="463958" cy="587515"/>
          </a:xfrm>
        </p:grpSpPr>
        <p:sp>
          <p:nvSpPr>
            <p:cNvPr id="17" name="Right Arrow 16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2</a:t>
              </a: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737270" y="3472670"/>
            <a:ext cx="463958" cy="587515"/>
            <a:chOff x="10947211" y="1963464"/>
            <a:chExt cx="463958" cy="587515"/>
          </a:xfrm>
        </p:grpSpPr>
        <p:sp>
          <p:nvSpPr>
            <p:cNvPr id="22" name="Right Arrow 21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8529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Dacă </a:t>
            </a:r>
            <a:r>
              <a:rPr lang="en-US" dirty="0" err="1"/>
              <a:t>condiția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adevărată</a:t>
            </a:r>
            <a:r>
              <a:rPr lang="en-US" dirty="0"/>
              <a:t>... </a:t>
            </a:r>
            <a:br>
              <a:rPr lang="en-US" dirty="0"/>
            </a:br>
            <a:r>
              <a:rPr lang="en-US" sz="1800" dirty="0"/>
              <a:t>Message box-</a:t>
            </a:r>
            <a:r>
              <a:rPr lang="en-US" sz="1800" dirty="0" err="1"/>
              <a:t>ul</a:t>
            </a:r>
            <a:r>
              <a:rPr lang="en-US" sz="1800" dirty="0"/>
              <a:t> secund </a:t>
            </a:r>
            <a:r>
              <a:rPr lang="en-US" sz="1800" dirty="0" err="1"/>
              <a:t>este</a:t>
            </a:r>
            <a:r>
              <a:rPr lang="en-US" sz="1800" dirty="0"/>
              <a:t> </a:t>
            </a:r>
            <a:r>
              <a:rPr lang="en-US" sz="1800" dirty="0" err="1"/>
              <a:t>inclus</a:t>
            </a:r>
            <a:r>
              <a:rPr lang="en-US" sz="1800" dirty="0"/>
              <a:t>, </a:t>
            </a:r>
            <a:r>
              <a:rPr lang="en-US" sz="1800" dirty="0" err="1"/>
              <a:t>dar</a:t>
            </a:r>
            <a:r>
              <a:rPr lang="en-US" sz="1800" dirty="0"/>
              <a:t> </a:t>
            </a:r>
            <a:r>
              <a:rPr lang="en-US" sz="1800" dirty="0" err="1"/>
              <a:t>condiția</a:t>
            </a:r>
            <a:r>
              <a:rPr lang="en-US" sz="1800" dirty="0"/>
              <a:t> nu </a:t>
            </a:r>
            <a:r>
              <a:rPr lang="en-US" sz="1800" dirty="0" err="1"/>
              <a:t>există</a:t>
            </a:r>
            <a:r>
              <a:rPr lang="en-US" sz="1800" dirty="0"/>
              <a:t> din </a:t>
            </a:r>
            <a:r>
              <a:rPr lang="en-US" sz="1800" dirty="0" err="1"/>
              <a:t>cauza</a:t>
            </a:r>
            <a:r>
              <a:rPr lang="en-US" sz="1800" dirty="0"/>
              <a:t> </a:t>
            </a:r>
            <a:r>
              <a:rPr lang="en-US" sz="1800" dirty="0" err="1"/>
              <a:t>optimizării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D21321-50E4-4B61-A215-2B8D9C40C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97" y="2147615"/>
            <a:ext cx="5106695" cy="430237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491681" y="4296540"/>
            <a:ext cx="6993924" cy="201196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900">
                <a:solidFill>
                  <a:srgbClr val="DC322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&lt;windows.h&gt;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WINAPI WinMain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HINSTANCE hInstance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HINSTANCE hPrevInstance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LPSTR lpCmdLine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nCmdShow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90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bool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showMessageBox 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MessageBox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"Ar trebui sa urmeze inca un message box !"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"Inginerie Inversa ATM"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MB_OK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9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showMessageBox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MessageBox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"showMessageBox = true"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"Inginerie Inversa ATM"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MB_OK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9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US" sz="9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9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9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7240790" y="3395430"/>
            <a:ext cx="2689722" cy="1046278"/>
          </a:xfrm>
          <a:prstGeom prst="wedgeRoundRectCallout">
            <a:avLst>
              <a:gd name="adj1" fmla="val -88510"/>
              <a:gd name="adj2" fmla="val 147820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100"/>
              <a:t>Message box-ul secund este inclus, dar condiția nu există in forma compilată din cauza optimizării făcută automat de către compilator (deoarece </a:t>
            </a:r>
            <a:r>
              <a:rPr lang="it-IT" sz="1100">
                <a:solidFill>
                  <a:schemeClr val="accent2">
                    <a:lumMod val="60000"/>
                    <a:lumOff val="40000"/>
                  </a:schemeClr>
                </a:solidFill>
              </a:rPr>
              <a:t>showMessageBox</a:t>
            </a:r>
            <a:r>
              <a:rPr lang="it-IT" sz="1100"/>
              <a:t> este </a:t>
            </a:r>
            <a:r>
              <a:rPr lang="it-IT" sz="1100">
                <a:solidFill>
                  <a:schemeClr val="accent2">
                    <a:lumMod val="60000"/>
                    <a:lumOff val="40000"/>
                  </a:schemeClr>
                </a:solidFill>
              </a:rPr>
              <a:t>true</a:t>
            </a:r>
            <a:r>
              <a:rPr lang="it-IT" sz="1100"/>
              <a:t>).</a:t>
            </a:r>
            <a:endParaRPr lang="en-US" sz="1100"/>
          </a:p>
        </p:txBody>
      </p:sp>
      <p:sp>
        <p:nvSpPr>
          <p:cNvPr id="3" name="Rectangle 2"/>
          <p:cNvSpPr/>
          <p:nvPr/>
        </p:nvSpPr>
        <p:spPr>
          <a:xfrm>
            <a:off x="6374266" y="2224250"/>
            <a:ext cx="473825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Structurile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cod pot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exista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codul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sursă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dar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nu și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versiunea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compilată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Compilatorul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elimină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timpul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optimizării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părțile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cod care nu sunt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niciodată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executate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deoarece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introducerea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lor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ca un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balast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0043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65213" y="835995"/>
            <a:ext cx="10481523" cy="2766528"/>
          </a:xfrm>
        </p:spPr>
        <p:txBody>
          <a:bodyPr>
            <a:normAutofit fontScale="90000"/>
          </a:bodyPr>
          <a:lstStyle/>
          <a:p>
            <a:r>
              <a:rPr lang="en-US" sz="7200" u="sng" dirty="0"/>
              <a:t>C.7.3</a:t>
            </a:r>
            <a:br>
              <a:rPr lang="en-US" sz="7200" dirty="0"/>
            </a:br>
            <a:r>
              <a:rPr lang="en-US" sz="7200" dirty="0" err="1"/>
              <a:t>encodare</a:t>
            </a:r>
            <a:r>
              <a:rPr lang="en-US" sz="7200" dirty="0"/>
              <a:t> diacritice </a:t>
            </a:r>
            <a:br>
              <a:rPr lang="en-US" sz="7200" dirty="0"/>
            </a:br>
            <a:r>
              <a:rPr lang="en-US" sz="7200" dirty="0"/>
              <a:t>(ASCII vs UTF-8)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3976">
            <a:off x="4050831" y="4762904"/>
            <a:ext cx="972273" cy="116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49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0" cap="none" spc="0" normalizeH="0" baseline="0" noProof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Stocarea</a:t>
            </a:r>
            <a:r>
              <a:rPr lang="en-US" dirty="0"/>
              <a:t> </a:t>
            </a:r>
            <a:r>
              <a:rPr lang="en-US" dirty="0" err="1"/>
              <a:t>caracterelor</a:t>
            </a:r>
            <a:r>
              <a:rPr lang="en-US" dirty="0"/>
              <a:t> </a:t>
            </a:r>
            <a:br>
              <a:rPr lang="en-US" dirty="0"/>
            </a:br>
            <a:r>
              <a:rPr lang="it-IT" sz="1800" dirty="0"/>
              <a:t>și încercarea de a afișa diacritice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44F24-605A-4D3B-B506-7763BEEC6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064" y="2173471"/>
            <a:ext cx="5299603" cy="38936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B510B5-C4DE-4998-AFC4-4FD858A8F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054" y="2173472"/>
            <a:ext cx="5299601" cy="389369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4015236" y="4296540"/>
            <a:ext cx="463958" cy="587515"/>
            <a:chOff x="10947211" y="1963464"/>
            <a:chExt cx="463958" cy="587515"/>
          </a:xfrm>
        </p:grpSpPr>
        <p:sp>
          <p:nvSpPr>
            <p:cNvPr id="8" name="Right Arrow 7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778765" y="3532805"/>
            <a:ext cx="463958" cy="587515"/>
            <a:chOff x="10947211" y="1963464"/>
            <a:chExt cx="463958" cy="587515"/>
          </a:xfrm>
        </p:grpSpPr>
        <p:sp>
          <p:nvSpPr>
            <p:cNvPr id="11" name="Right Arrow 10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</a:t>
              </a:r>
            </a:p>
          </p:txBody>
        </p:sp>
      </p:grpSp>
      <p:sp>
        <p:nvSpPr>
          <p:cNvPr id="3" name="Rectangle 2"/>
          <p:cNvSpPr/>
          <p:nvPr/>
        </p:nvSpPr>
        <p:spPr>
          <a:xfrm>
            <a:off x="9242723" y="3385751"/>
            <a:ext cx="698288" cy="206236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853F8E-0C94-432B-0A5B-6E0E36EAF70B}"/>
              </a:ext>
            </a:extLst>
          </p:cNvPr>
          <p:cNvSpPr txBox="1"/>
          <p:nvPr/>
        </p:nvSpPr>
        <p:spPr>
          <a:xfrm>
            <a:off x="2903299" y="6139868"/>
            <a:ext cx="68034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0xC8 0x99 → este </a:t>
            </a:r>
            <a:r>
              <a:rPr kumimoji="0" lang="es-E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codul</a:t>
            </a: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UTF-8 </a:t>
            </a:r>
            <a:r>
              <a:rPr kumimoji="0" lang="es-E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pentru</a:t>
            </a: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litera „ș” (U+0219) </a:t>
            </a:r>
            <a:r>
              <a:rPr kumimoji="0" lang="es-E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stocat</a:t>
            </a: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pe 2 bytes!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9B6041-A005-C6CA-7735-C6060BAB540C}"/>
              </a:ext>
            </a:extLst>
          </p:cNvPr>
          <p:cNvSpPr txBox="1"/>
          <p:nvPr/>
        </p:nvSpPr>
        <p:spPr>
          <a:xfrm>
            <a:off x="7714738" y="977292"/>
            <a:ext cx="387244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UTF-8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este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o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codare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variabilă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caracterele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ASCII (A-Z, 0-9, etc.) → 1 byte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caracterele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cu accent, diacritice   → 2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sau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3 bytes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F19EE8-A258-B045-5D07-62B955ECC618}"/>
              </a:ext>
            </a:extLst>
          </p:cNvPr>
          <p:cNvSpPr txBox="1"/>
          <p:nvPr/>
        </p:nvSpPr>
        <p:spPr>
          <a:xfrm>
            <a:off x="7722419" y="672017"/>
            <a:ext cx="401847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ASCII (American Standard Code for Information Interchange)</a:t>
            </a:r>
          </a:p>
        </p:txBody>
      </p:sp>
    </p:spTree>
    <p:extLst>
      <p:ext uri="{BB962C8B-B14F-4D97-AF65-F5344CB8AC3E}">
        <p14:creationId xmlns:p14="http://schemas.microsoft.com/office/powerpoint/2010/main" val="2486535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157780" y="1238375"/>
            <a:ext cx="10481523" cy="2766528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C.7.4</a:t>
            </a:r>
            <a:br>
              <a:rPr lang="en-US" dirty="0"/>
            </a:br>
            <a:r>
              <a:rPr lang="en-US" dirty="0"/>
              <a:t>Dezasamblare și </a:t>
            </a:r>
            <a:r>
              <a:rPr lang="en-US" dirty="0" err="1"/>
              <a:t>peticire</a:t>
            </a:r>
            <a:r>
              <a:rPr lang="en-US" dirty="0"/>
              <a:t> </a:t>
            </a:r>
            <a:r>
              <a:rPr lang="en-US" dirty="0" err="1"/>
              <a:t>executabil</a:t>
            </a:r>
            <a:r>
              <a:rPr lang="en-US" dirty="0"/>
              <a:t> (</a:t>
            </a:r>
            <a:r>
              <a:rPr lang="en-US" dirty="0" err="1"/>
              <a:t>nop</a:t>
            </a:r>
            <a:r>
              <a:rPr lang="en-US" dirty="0"/>
              <a:t>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3976">
            <a:off x="4050831" y="4762904"/>
            <a:ext cx="972273" cy="116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307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Examinarea funcționalității </a:t>
            </a:r>
            <a:br>
              <a:rPr lang="en-US"/>
            </a:br>
            <a:r>
              <a:rPr lang="it-IT" sz="1800"/>
              <a:t>executabilului folosind </a:t>
            </a:r>
            <a:r>
              <a:rPr lang="it-IT" sz="1800">
                <a:solidFill>
                  <a:schemeClr val="accent2">
                    <a:lumMod val="60000"/>
                    <a:lumOff val="40000"/>
                  </a:schemeClr>
                </a:solidFill>
              </a:rPr>
              <a:t>NOP</a:t>
            </a:r>
            <a:br>
              <a:rPr lang="it-IT" sz="1800"/>
            </a:br>
            <a:endParaRPr lang="en-US" sz="1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5EF2B0-0E2C-4F47-92B5-DA7279448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757" y="2148483"/>
            <a:ext cx="5039940" cy="42461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D66829-813C-4887-99F9-9256B2A55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827" y="2148483"/>
            <a:ext cx="5039939" cy="4246137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3336898" y="4491796"/>
            <a:ext cx="463958" cy="587515"/>
            <a:chOff x="10947211" y="1963464"/>
            <a:chExt cx="463958" cy="587515"/>
          </a:xfrm>
        </p:grpSpPr>
        <p:sp>
          <p:nvSpPr>
            <p:cNvPr id="10" name="Right Arrow 9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073848" y="2349670"/>
            <a:ext cx="463958" cy="587515"/>
            <a:chOff x="10947211" y="1963464"/>
            <a:chExt cx="463958" cy="587515"/>
          </a:xfrm>
        </p:grpSpPr>
        <p:sp>
          <p:nvSpPr>
            <p:cNvPr id="13" name="Right Arrow 12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2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911371" y="4803167"/>
            <a:ext cx="463958" cy="587515"/>
            <a:chOff x="10947211" y="1963464"/>
            <a:chExt cx="463958" cy="587515"/>
          </a:xfrm>
        </p:grpSpPr>
        <p:sp>
          <p:nvSpPr>
            <p:cNvPr id="16" name="Right Arrow 15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3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298957" y="4800004"/>
            <a:ext cx="463958" cy="587515"/>
            <a:chOff x="10947211" y="1963464"/>
            <a:chExt cx="463958" cy="587515"/>
          </a:xfrm>
        </p:grpSpPr>
        <p:sp>
          <p:nvSpPr>
            <p:cNvPr id="21" name="Right Arrow 20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4</a:t>
              </a:r>
            </a:p>
          </p:txBody>
        </p:sp>
      </p:grpSp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173" y="605481"/>
            <a:ext cx="1397823" cy="139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00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Principalele</a:t>
            </a:r>
            <a:r>
              <a:rPr lang="en-US" dirty="0"/>
              <a:t> </a:t>
            </a:r>
            <a:r>
              <a:rPr lang="en-US" dirty="0" err="1"/>
              <a:t>părți</a:t>
            </a:r>
            <a:r>
              <a:rPr lang="en-US" dirty="0"/>
              <a:t> ale </a:t>
            </a:r>
            <a:r>
              <a:rPr lang="en-US" dirty="0" err="1"/>
              <a:t>prezentării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1126641" y="2651209"/>
            <a:ext cx="9956042" cy="2934045"/>
          </a:xfrm>
        </p:spPr>
        <p:txBody>
          <a:bodyPr>
            <a:normAutofit fontScale="55000" lnSpcReduction="20000"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C.7.1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Compilare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(FASM) și Dezasamblare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executabil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(PE)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C.7.2 </a:t>
            </a:r>
            <a:r>
              <a:rPr lang="pt-BR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optimizari automate facute de compilator (C++)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C.7.3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encodare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diacritice (ASCII vs UTF-8)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C.7.4 Dezasamblare și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peticire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executabil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nop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C.7.5 Dezasamblare și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peticire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executabil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(JMP)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C.7.6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Distrugerea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funcționalității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cu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instrucțiuni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nop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C.7.7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Detectarea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unei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funcții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criptare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C.7.8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Ingineria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inversă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cod malware &amp; IDA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2039546"/>
            <a:ext cx="61574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C.7 </a:t>
            </a:r>
            <a:r>
              <a:rPr lang="it-IT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Dezasamblare și Patching cu </a:t>
            </a:r>
            <a:r>
              <a:rPr lang="it-IT" sz="2800" dirty="0">
                <a:solidFill>
                  <a:schemeClr val="accent2">
                    <a:lumMod val="75000"/>
                  </a:schemeClr>
                </a:solidFill>
              </a:rPr>
              <a:t>IDA free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775379"/>
            <a:ext cx="11769811" cy="62386"/>
          </a:xfrm>
          <a:prstGeom prst="rect">
            <a:avLst/>
          </a:prstGeom>
          <a:solidFill>
            <a:srgbClr val="A5A5A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3949" y="4118231"/>
            <a:ext cx="1481712" cy="148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595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Noul executabil</a:t>
            </a:r>
            <a:br>
              <a:rPr lang="en-US"/>
            </a:br>
            <a:r>
              <a:rPr lang="it-IT" sz="1800"/>
              <a:t>afișează un singur mesaj</a:t>
            </a:r>
            <a:endParaRPr lang="en-US" sz="1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F42DA1-CF0A-4E81-8A03-68502F87A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289" y="2692181"/>
            <a:ext cx="4402352" cy="13839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CD60BB-CDB8-457A-9986-99608DF6F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290" y="4421038"/>
            <a:ext cx="4402352" cy="1383994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642739" y="3645985"/>
            <a:ext cx="463958" cy="587515"/>
            <a:chOff x="10947211" y="1963464"/>
            <a:chExt cx="463958" cy="587515"/>
          </a:xfrm>
        </p:grpSpPr>
        <p:sp>
          <p:nvSpPr>
            <p:cNvPr id="11" name="Right Arrow 10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641260" y="5369982"/>
            <a:ext cx="463958" cy="587515"/>
            <a:chOff x="10947211" y="1963464"/>
            <a:chExt cx="463958" cy="587515"/>
          </a:xfrm>
        </p:grpSpPr>
        <p:sp>
          <p:nvSpPr>
            <p:cNvPr id="14" name="Right Arrow 13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2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093475" y="5590473"/>
            <a:ext cx="463958" cy="587515"/>
            <a:chOff x="10947211" y="1963464"/>
            <a:chExt cx="463958" cy="587515"/>
          </a:xfrm>
        </p:grpSpPr>
        <p:sp>
          <p:nvSpPr>
            <p:cNvPr id="17" name="Right Arrow 16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3</a:t>
              </a:r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040B5A58-CFBF-4235-9747-14E4C25601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827" y="2148483"/>
            <a:ext cx="5039939" cy="4246137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8186021" y="4926733"/>
            <a:ext cx="463958" cy="587515"/>
            <a:chOff x="10947211" y="1963464"/>
            <a:chExt cx="463958" cy="587515"/>
          </a:xfrm>
        </p:grpSpPr>
        <p:sp>
          <p:nvSpPr>
            <p:cNvPr id="27" name="Right Arrow 26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4</a:t>
              </a:r>
            </a:p>
          </p:txBody>
        </p:sp>
      </p:grpSp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173" y="605481"/>
            <a:ext cx="1397823" cy="139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373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Peticire executabil</a:t>
            </a:r>
            <a:br>
              <a:rPr lang="en-US"/>
            </a:br>
            <a:r>
              <a:rPr lang="it-IT" sz="1400"/>
              <a:t>zona </a:t>
            </a:r>
            <a:r>
              <a:rPr lang="it-IT" sz="1400">
                <a:solidFill>
                  <a:schemeClr val="accent2">
                    <a:lumMod val="60000"/>
                    <a:lumOff val="40000"/>
                  </a:schemeClr>
                </a:solidFill>
              </a:rPr>
              <a:t>nop</a:t>
            </a:r>
            <a:r>
              <a:rPr lang="it-IT" sz="1400"/>
              <a:t> unde pot fi făcute adăugări de cod</a:t>
            </a:r>
            <a:endParaRPr lang="en-US" sz="1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2D6ACD-28F6-463F-BD8D-972ECDD18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1654" y="2148483"/>
            <a:ext cx="4388284" cy="2221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8CA1FB-2924-4057-916C-3C58F2966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758" y="2148483"/>
            <a:ext cx="5039939" cy="4246137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1506814" y="4813699"/>
            <a:ext cx="463958" cy="587515"/>
            <a:chOff x="10947211" y="1963464"/>
            <a:chExt cx="463958" cy="587515"/>
          </a:xfrm>
        </p:grpSpPr>
        <p:sp>
          <p:nvSpPr>
            <p:cNvPr id="12" name="Right Arrow 11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184560" y="5258542"/>
            <a:ext cx="463958" cy="587515"/>
            <a:chOff x="10947211" y="1963464"/>
            <a:chExt cx="463958" cy="587515"/>
          </a:xfrm>
        </p:grpSpPr>
        <p:sp>
          <p:nvSpPr>
            <p:cNvPr id="15" name="Right Arrow 14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2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512199" y="4137008"/>
            <a:ext cx="463958" cy="587515"/>
            <a:chOff x="10947211" y="1963464"/>
            <a:chExt cx="463958" cy="587515"/>
          </a:xfrm>
        </p:grpSpPr>
        <p:sp>
          <p:nvSpPr>
            <p:cNvPr id="18" name="Right Arrow 17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3</a:t>
              </a:r>
            </a:p>
          </p:txBody>
        </p:sp>
      </p:grpSp>
      <p:sp>
        <p:nvSpPr>
          <p:cNvPr id="3" name="Rectangle 2"/>
          <p:cNvSpPr/>
          <p:nvPr/>
        </p:nvSpPr>
        <p:spPr>
          <a:xfrm>
            <a:off x="6330351" y="4871334"/>
            <a:ext cx="514287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Start EA.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Este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adresa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efectivă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la care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începe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secvența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cod pe care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dorești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modifici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Aceasta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adresa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memorie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unde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sunt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stocate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instrucțiunile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sau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datele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pe care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intenționezi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le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schimbi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End EA.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Este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adresa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efectivă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la care se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termină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secvența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cod pe care vrei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modifici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Practic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definești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intervalul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memorie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care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fi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afectat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patch-urile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aplicate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de la "start EA"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până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la "end EA" (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exclusiv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).</a:t>
            </a:r>
          </a:p>
        </p:txBody>
      </p:sp>
      <p:sp>
        <p:nvSpPr>
          <p:cNvPr id="4" name="Rectangle 3"/>
          <p:cNvSpPr/>
          <p:nvPr/>
        </p:nvSpPr>
        <p:spPr>
          <a:xfrm>
            <a:off x="7611762" y="1397965"/>
            <a:ext cx="412913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Start EA </a:t>
            </a:r>
            <a:r>
              <a:rPr lang="en-US" sz="1400" dirty="0">
                <a:solidFill>
                  <a:schemeClr val="bg1"/>
                </a:solidFill>
              </a:rPr>
              <a:t>(Effective Address) și </a:t>
            </a:r>
            <a:r>
              <a:rPr 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End EA </a:t>
            </a:r>
            <a:r>
              <a:rPr lang="en-US" sz="1400" dirty="0">
                <a:solidFill>
                  <a:schemeClr val="bg1"/>
                </a:solidFill>
              </a:rPr>
              <a:t>nu se </a:t>
            </a:r>
            <a:r>
              <a:rPr lang="en-US" sz="1400" dirty="0" err="1">
                <a:solidFill>
                  <a:schemeClr val="bg1"/>
                </a:solidFill>
              </a:rPr>
              <a:t>modifică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3893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196255" y="1583707"/>
            <a:ext cx="10481523" cy="2766528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C.7.5</a:t>
            </a:r>
            <a:br>
              <a:rPr lang="en-US" dirty="0"/>
            </a:br>
            <a:r>
              <a:rPr lang="en-US" dirty="0"/>
              <a:t>Dezasamblare și </a:t>
            </a:r>
            <a:r>
              <a:rPr lang="en-US" dirty="0" err="1"/>
              <a:t>peticire</a:t>
            </a:r>
            <a:r>
              <a:rPr lang="en-US" dirty="0"/>
              <a:t> </a:t>
            </a:r>
            <a:r>
              <a:rPr lang="en-US" dirty="0" err="1"/>
              <a:t>executabil</a:t>
            </a:r>
            <a:r>
              <a:rPr lang="en-US" dirty="0"/>
              <a:t> (JMP)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3976">
            <a:off x="4050831" y="4762904"/>
            <a:ext cx="972273" cy="116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6571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 înlocuiește jz cu jmp</a:t>
            </a:r>
            <a:br>
              <a:rPr lang="en-US"/>
            </a:br>
            <a:r>
              <a:rPr lang="it-IT" sz="1800"/>
              <a:t>ocoliți condițiile folosind instrucțiunile de salt</a:t>
            </a:r>
            <a:endParaRPr lang="en-US" sz="1800"/>
          </a:p>
        </p:txBody>
      </p:sp>
      <p:sp>
        <p:nvSpPr>
          <p:cNvPr id="19" name="Rectangle 18"/>
          <p:cNvSpPr/>
          <p:nvPr/>
        </p:nvSpPr>
        <p:spPr>
          <a:xfrm>
            <a:off x="9230497" y="924444"/>
            <a:ext cx="24589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Cmp</a:t>
            </a:r>
            <a:r>
              <a:rPr lang="en-US">
                <a:solidFill>
                  <a:prstClr val="white"/>
                </a:solidFill>
              </a:rPr>
              <a:t> eax, 6</a:t>
            </a:r>
          </a:p>
          <a:p>
            <a:r>
              <a:rPr 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Jz</a:t>
            </a:r>
            <a:r>
              <a:rPr lang="en-US">
                <a:solidFill>
                  <a:prstClr val="white"/>
                </a:solidFill>
              </a:rPr>
              <a:t> short loc_140001041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842583-7159-4093-9EB3-FA3310310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4511" y="2211274"/>
            <a:ext cx="3667670" cy="417053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80088" y="2211275"/>
            <a:ext cx="7055708" cy="190359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>
                <a:solidFill>
                  <a:srgbClr val="DC322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&lt;windows.h&gt;</a:t>
            </a:r>
            <a:endParaRPr lang="en-US" sz="110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WINAPI WinMain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HINSTANCE hInstance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HINSTANCE hPrevInstance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LPSTR lpCmdLine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nCmdShow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10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answer 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MessageBox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"Esti de acord?"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"Întrebare"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MB_YESNO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10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answer 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==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IDYES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10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MessageBox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"Ai ales DA."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"Alegere"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MB_OK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10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10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MessageBox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"Ai ales NU."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"Alegere"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MB_OK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10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10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US" sz="100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10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10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59942" y="479071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Puteți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înlocui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direct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instrucțiunea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de salt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condițional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(</a:t>
            </a:r>
            <a:r>
              <a:rPr lang="en-US" b="1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jz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) cu un salt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necondițional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(</a:t>
            </a:r>
            <a:r>
              <a:rPr lang="en-US" b="1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jmp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).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Acest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lucru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va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cauza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ca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programul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să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execute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întotdeauna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blocul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de cod care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urmează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după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eticheta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specificată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în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instrucțiunea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de salt,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ignorând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orice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condiție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340895" y="3735329"/>
            <a:ext cx="463958" cy="587515"/>
            <a:chOff x="10947211" y="1963464"/>
            <a:chExt cx="463958" cy="587515"/>
          </a:xfrm>
        </p:grpSpPr>
        <p:sp>
          <p:nvSpPr>
            <p:cNvPr id="9" name="Right Arrow 8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247426" y="4155372"/>
            <a:ext cx="463958" cy="587515"/>
            <a:chOff x="10947211" y="1963464"/>
            <a:chExt cx="463958" cy="587515"/>
          </a:xfrm>
        </p:grpSpPr>
        <p:sp>
          <p:nvSpPr>
            <p:cNvPr id="12" name="Right Arrow 11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8689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Asamblare</a:t>
            </a:r>
            <a:br>
              <a:rPr lang="en-US"/>
            </a:br>
            <a:r>
              <a:rPr lang="it-IT" sz="1800"/>
              <a:t>înlocuirea </a:t>
            </a:r>
            <a:r>
              <a:rPr lang="it-IT" sz="1800">
                <a:solidFill>
                  <a:schemeClr val="accent2">
                    <a:lumMod val="60000"/>
                    <a:lumOff val="40000"/>
                  </a:schemeClr>
                </a:solidFill>
              </a:rPr>
              <a:t>jz</a:t>
            </a:r>
            <a:r>
              <a:rPr lang="it-IT" sz="1800"/>
              <a:t> cu </a:t>
            </a:r>
            <a:r>
              <a:rPr lang="it-IT" sz="1800">
                <a:solidFill>
                  <a:schemeClr val="accent2">
                    <a:lumMod val="60000"/>
                    <a:lumOff val="40000"/>
                  </a:schemeClr>
                </a:solidFill>
              </a:rPr>
              <a:t>jmp</a:t>
            </a:r>
            <a:endParaRPr lang="en-US" sz="180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418437" y="1209056"/>
            <a:ext cx="639462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prstClr val="white"/>
                </a:solidFill>
              </a:rPr>
              <a:t>1. </a:t>
            </a:r>
            <a:r>
              <a:rPr lang="en-US" sz="1400" dirty="0" err="1">
                <a:solidFill>
                  <a:prstClr val="white"/>
                </a:solidFill>
              </a:rPr>
              <a:t>Localizează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instrucțiunea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jz</a:t>
            </a:r>
            <a:r>
              <a:rPr lang="en-US" sz="1400" dirty="0">
                <a:solidFill>
                  <a:prstClr val="white"/>
                </a:solidFill>
              </a:rPr>
              <a:t> pe care vrei </a:t>
            </a:r>
            <a:r>
              <a:rPr lang="en-US" sz="1400" dirty="0" err="1">
                <a:solidFill>
                  <a:prstClr val="white"/>
                </a:solidFill>
              </a:rPr>
              <a:t>să</a:t>
            </a:r>
            <a:r>
              <a:rPr lang="en-US" sz="1400" dirty="0">
                <a:solidFill>
                  <a:prstClr val="white"/>
                </a:solidFill>
              </a:rPr>
              <a:t> o </a:t>
            </a:r>
            <a:r>
              <a:rPr lang="en-US" sz="1400" dirty="0" err="1">
                <a:solidFill>
                  <a:prstClr val="white"/>
                </a:solidFill>
              </a:rPr>
              <a:t>modifici</a:t>
            </a:r>
            <a:r>
              <a:rPr lang="en-US" sz="1400" dirty="0">
                <a:solidFill>
                  <a:prstClr val="white"/>
                </a:solidFill>
              </a:rPr>
              <a:t>.</a:t>
            </a:r>
          </a:p>
          <a:p>
            <a:r>
              <a:rPr lang="en-US" sz="1400" dirty="0">
                <a:solidFill>
                  <a:prstClr val="white"/>
                </a:solidFill>
              </a:rPr>
              <a:t>2. Deschide: </a:t>
            </a:r>
            <a:r>
              <a:rPr 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Edit</a:t>
            </a:r>
            <a:r>
              <a:rPr lang="en-US" sz="1400" dirty="0">
                <a:solidFill>
                  <a:prstClr val="white"/>
                </a:solidFill>
              </a:rPr>
              <a:t> &gt; </a:t>
            </a:r>
            <a:r>
              <a:rPr 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Patch program </a:t>
            </a:r>
            <a:r>
              <a:rPr lang="en-US" sz="1400" dirty="0">
                <a:solidFill>
                  <a:prstClr val="white"/>
                </a:solidFill>
              </a:rPr>
              <a:t>&gt; </a:t>
            </a:r>
            <a:r>
              <a:rPr 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Assemble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sau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prin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dublu</a:t>
            </a:r>
            <a:r>
              <a:rPr lang="en-US" sz="1400" dirty="0">
                <a:solidFill>
                  <a:prstClr val="white"/>
                </a:solidFill>
              </a:rPr>
              <a:t>-click pe </a:t>
            </a:r>
            <a:r>
              <a:rPr lang="en-US" sz="1400" dirty="0" err="1">
                <a:solidFill>
                  <a:prstClr val="white"/>
                </a:solidFill>
              </a:rPr>
              <a:t>instrucțiunea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jz</a:t>
            </a:r>
            <a:r>
              <a:rPr lang="en-US" sz="1400" dirty="0">
                <a:solidFill>
                  <a:prstClr val="white"/>
                </a:solidFill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4ED96C-8CDE-4399-ACBB-D8AE7D047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405" y="2201497"/>
            <a:ext cx="4775886" cy="41754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04312B-EAF0-469D-90C6-E5930364B4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4885" y="2211486"/>
            <a:ext cx="4769790" cy="417010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033660" y="2201497"/>
            <a:ext cx="114856" cy="41701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3261474" y="3012107"/>
            <a:ext cx="463958" cy="587515"/>
            <a:chOff x="10947211" y="1963464"/>
            <a:chExt cx="463958" cy="587515"/>
          </a:xfrm>
        </p:grpSpPr>
        <p:sp>
          <p:nvSpPr>
            <p:cNvPr id="12" name="Right Arrow 11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432906" y="2406978"/>
            <a:ext cx="463958" cy="587515"/>
            <a:chOff x="10947211" y="1963464"/>
            <a:chExt cx="463958" cy="587515"/>
          </a:xfrm>
        </p:grpSpPr>
        <p:sp>
          <p:nvSpPr>
            <p:cNvPr id="15" name="Right Arrow 14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2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296110" y="4822723"/>
            <a:ext cx="463958" cy="587515"/>
            <a:chOff x="10947211" y="1963464"/>
            <a:chExt cx="463958" cy="587515"/>
          </a:xfrm>
        </p:grpSpPr>
        <p:sp>
          <p:nvSpPr>
            <p:cNvPr id="18" name="Right Arrow 17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3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8362965" y="5045145"/>
            <a:ext cx="463958" cy="587515"/>
            <a:chOff x="10947211" y="1963464"/>
            <a:chExt cx="463958" cy="587515"/>
          </a:xfrm>
        </p:grpSpPr>
        <p:sp>
          <p:nvSpPr>
            <p:cNvPr id="23" name="Right Arrow 22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1704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5448905" cy="1013800"/>
          </a:xfrm>
        </p:spPr>
        <p:txBody>
          <a:bodyPr>
            <a:normAutofit/>
          </a:bodyPr>
          <a:lstStyle/>
          <a:p>
            <a:r>
              <a:rPr lang="en-US"/>
              <a:t>Asamblare</a:t>
            </a:r>
            <a:br>
              <a:rPr lang="en-US"/>
            </a:br>
            <a:r>
              <a:rPr lang="it-IT" sz="1800"/>
              <a:t>înlocuirea </a:t>
            </a:r>
            <a:r>
              <a:rPr lang="it-IT" sz="1800">
                <a:solidFill>
                  <a:schemeClr val="accent2">
                    <a:lumMod val="60000"/>
                    <a:lumOff val="40000"/>
                  </a:schemeClr>
                </a:solidFill>
              </a:rPr>
              <a:t>jz</a:t>
            </a:r>
            <a:r>
              <a:rPr lang="it-IT" sz="1800"/>
              <a:t> cu </a:t>
            </a:r>
            <a:r>
              <a:rPr lang="it-IT" sz="1800">
                <a:solidFill>
                  <a:schemeClr val="accent2">
                    <a:lumMod val="60000"/>
                    <a:lumOff val="40000"/>
                  </a:schemeClr>
                </a:solidFill>
              </a:rPr>
              <a:t>jmp</a:t>
            </a:r>
            <a:endParaRPr lang="en-US" sz="180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50C342-9D24-4CBD-9729-FF0C5B564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92" y="2418884"/>
            <a:ext cx="3133521" cy="10286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77509E-A339-44EB-A334-B061B96B1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000" y="3672995"/>
            <a:ext cx="3144413" cy="10322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442845-80BB-4507-95CF-A2FF10286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892" y="4930683"/>
            <a:ext cx="3133521" cy="10170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B3E288-929E-444E-9159-4B42CB161D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2168" y="2418884"/>
            <a:ext cx="4036341" cy="35288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3941FB-6D4E-46F9-87F1-C95B1B0000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3749" y="2418884"/>
            <a:ext cx="3091907" cy="156515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418436" y="761849"/>
            <a:ext cx="639256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prstClr val="white"/>
                </a:solidFill>
              </a:rPr>
              <a:t>3. Scrie </a:t>
            </a:r>
            <a:r>
              <a:rPr lang="en-US" sz="1400" dirty="0" err="1">
                <a:solidFill>
                  <a:prstClr val="white"/>
                </a:solidFill>
              </a:rPr>
              <a:t>jmp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urmat</a:t>
            </a:r>
            <a:r>
              <a:rPr lang="en-US" sz="1400" dirty="0">
                <a:solidFill>
                  <a:prstClr val="white"/>
                </a:solidFill>
              </a:rPr>
              <a:t> de </a:t>
            </a:r>
            <a:r>
              <a:rPr lang="en-US" sz="1400" dirty="0" err="1">
                <a:solidFill>
                  <a:prstClr val="white"/>
                </a:solidFill>
              </a:rPr>
              <a:t>eticheta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sau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adresa</a:t>
            </a:r>
            <a:r>
              <a:rPr lang="en-US" sz="1400" dirty="0">
                <a:solidFill>
                  <a:prstClr val="white"/>
                </a:solidFill>
              </a:rPr>
              <a:t> la care vrei </a:t>
            </a:r>
            <a:r>
              <a:rPr lang="en-US" sz="1400" dirty="0" err="1">
                <a:solidFill>
                  <a:prstClr val="white"/>
                </a:solidFill>
              </a:rPr>
              <a:t>să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sară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programul</a:t>
            </a:r>
            <a:r>
              <a:rPr lang="en-US" sz="1400" dirty="0">
                <a:solidFill>
                  <a:prstClr val="white"/>
                </a:solidFill>
              </a:rPr>
              <a:t>.</a:t>
            </a:r>
          </a:p>
          <a:p>
            <a:r>
              <a:rPr lang="en-US" sz="1400" dirty="0">
                <a:solidFill>
                  <a:prstClr val="white"/>
                </a:solidFill>
              </a:rPr>
              <a:t>4. Aplică </a:t>
            </a:r>
            <a:r>
              <a:rPr lang="en-US" sz="1400" dirty="0" err="1">
                <a:solidFill>
                  <a:prstClr val="white"/>
                </a:solidFill>
              </a:rPr>
              <a:t>modificarea</a:t>
            </a:r>
            <a:r>
              <a:rPr lang="en-US" sz="1400" dirty="0">
                <a:solidFill>
                  <a:prstClr val="white"/>
                </a:solidFill>
              </a:rPr>
              <a:t> și </a:t>
            </a:r>
            <a:r>
              <a:rPr lang="en-US" sz="1400" dirty="0" err="1">
                <a:solidFill>
                  <a:prstClr val="white"/>
                </a:solidFill>
              </a:rPr>
              <a:t>asigură-te</a:t>
            </a:r>
            <a:r>
              <a:rPr lang="en-US" sz="1400" dirty="0">
                <a:solidFill>
                  <a:prstClr val="white"/>
                </a:solidFill>
              </a:rPr>
              <a:t> că </a:t>
            </a:r>
            <a:r>
              <a:rPr lang="en-US" sz="1400" dirty="0" err="1">
                <a:solidFill>
                  <a:prstClr val="white"/>
                </a:solidFill>
              </a:rPr>
              <a:t>lungimea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octeților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pentru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noua</a:t>
            </a:r>
            <a:r>
              <a:rPr lang="en-US" sz="1400" dirty="0">
                <a:solidFill>
                  <a:prstClr val="white"/>
                </a:solidFill>
              </a:rPr>
              <a:t> instrucțiune </a:t>
            </a:r>
            <a:r>
              <a:rPr lang="en-US" sz="1400" dirty="0" err="1">
                <a:solidFill>
                  <a:prstClr val="white"/>
                </a:solidFill>
              </a:rPr>
              <a:t>corespunde</a:t>
            </a:r>
            <a:r>
              <a:rPr lang="en-US" sz="1400" dirty="0">
                <a:solidFill>
                  <a:prstClr val="white"/>
                </a:solidFill>
              </a:rPr>
              <a:t> cu </a:t>
            </a:r>
            <a:r>
              <a:rPr lang="en-US" sz="1400" dirty="0" err="1">
                <a:solidFill>
                  <a:prstClr val="white"/>
                </a:solidFill>
              </a:rPr>
              <a:t>cea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veche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pentru</a:t>
            </a:r>
            <a:r>
              <a:rPr lang="en-US" sz="1400" dirty="0">
                <a:solidFill>
                  <a:prstClr val="white"/>
                </a:solidFill>
              </a:rPr>
              <a:t> a </a:t>
            </a:r>
            <a:r>
              <a:rPr lang="en-US" sz="1400" dirty="0" err="1">
                <a:solidFill>
                  <a:prstClr val="white"/>
                </a:solidFill>
              </a:rPr>
              <a:t>menține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alinierea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codului</a:t>
            </a:r>
            <a:r>
              <a:rPr lang="en-US" sz="1400" dirty="0">
                <a:solidFill>
                  <a:prstClr val="white"/>
                </a:solidFill>
              </a:rPr>
              <a:t>.</a:t>
            </a:r>
          </a:p>
          <a:p>
            <a:r>
              <a:rPr lang="en-US" sz="1400" dirty="0">
                <a:solidFill>
                  <a:prstClr val="white"/>
                </a:solidFill>
              </a:rPr>
              <a:t>5. Aplică patch-</a:t>
            </a:r>
            <a:r>
              <a:rPr lang="en-US" sz="1400" dirty="0" err="1">
                <a:solidFill>
                  <a:prstClr val="white"/>
                </a:solidFill>
              </a:rPr>
              <a:t>ul</a:t>
            </a:r>
            <a:r>
              <a:rPr lang="en-US" sz="1400" dirty="0">
                <a:solidFill>
                  <a:prstClr val="white"/>
                </a:solidFill>
              </a:rPr>
              <a:t> la </a:t>
            </a:r>
            <a:r>
              <a:rPr lang="en-US" sz="1400" dirty="0" err="1">
                <a:solidFill>
                  <a:prstClr val="white"/>
                </a:solidFill>
              </a:rPr>
              <a:t>executabil</a:t>
            </a:r>
            <a:r>
              <a:rPr lang="en-US" sz="1400" dirty="0">
                <a:solidFill>
                  <a:prstClr val="white"/>
                </a:solidFill>
              </a:rPr>
              <a:t> și </a:t>
            </a:r>
            <a:r>
              <a:rPr lang="en-US" sz="1400" dirty="0" err="1">
                <a:solidFill>
                  <a:prstClr val="white"/>
                </a:solidFill>
              </a:rPr>
              <a:t>testează</a:t>
            </a:r>
            <a:r>
              <a:rPr lang="en-US" sz="1400" dirty="0">
                <a:solidFill>
                  <a:prstClr val="white"/>
                </a:solidFill>
              </a:rPr>
              <a:t>-l </a:t>
            </a:r>
            <a:r>
              <a:rPr lang="en-US" sz="1400" dirty="0" err="1">
                <a:solidFill>
                  <a:prstClr val="white"/>
                </a:solidFill>
              </a:rPr>
              <a:t>pentru</a:t>
            </a:r>
            <a:r>
              <a:rPr lang="en-US" sz="1400" dirty="0">
                <a:solidFill>
                  <a:prstClr val="white"/>
                </a:solidFill>
              </a:rPr>
              <a:t> a </a:t>
            </a:r>
            <a:r>
              <a:rPr lang="en-US" sz="1400" dirty="0" err="1">
                <a:solidFill>
                  <a:prstClr val="white"/>
                </a:solidFill>
              </a:rPr>
              <a:t>verifica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modificările</a:t>
            </a:r>
            <a:r>
              <a:rPr lang="en-US" sz="1400" dirty="0">
                <a:solidFill>
                  <a:prstClr val="white"/>
                </a:solidFill>
              </a:rPr>
              <a:t>.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969295" y="3085480"/>
            <a:ext cx="463958" cy="587515"/>
            <a:chOff x="10947211" y="1963464"/>
            <a:chExt cx="463958" cy="587515"/>
          </a:xfrm>
        </p:grpSpPr>
        <p:sp>
          <p:nvSpPr>
            <p:cNvPr id="15" name="Right Arrow 14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69295" y="4321514"/>
            <a:ext cx="463958" cy="587515"/>
            <a:chOff x="10947211" y="1963464"/>
            <a:chExt cx="463958" cy="587515"/>
          </a:xfrm>
        </p:grpSpPr>
        <p:sp>
          <p:nvSpPr>
            <p:cNvPr id="18" name="Right Arrow 17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2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698344" y="5787398"/>
            <a:ext cx="463958" cy="587515"/>
            <a:chOff x="10947211" y="1963464"/>
            <a:chExt cx="463958" cy="587515"/>
          </a:xfrm>
        </p:grpSpPr>
        <p:sp>
          <p:nvSpPr>
            <p:cNvPr id="23" name="Right Arrow 22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4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516171" y="4507332"/>
            <a:ext cx="463958" cy="587515"/>
            <a:chOff x="10947211" y="1963464"/>
            <a:chExt cx="463958" cy="587515"/>
          </a:xfrm>
        </p:grpSpPr>
        <p:sp>
          <p:nvSpPr>
            <p:cNvPr id="26" name="Right Arrow 25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3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899522" y="2580450"/>
            <a:ext cx="463958" cy="587515"/>
            <a:chOff x="10947211" y="1963464"/>
            <a:chExt cx="463958" cy="587515"/>
          </a:xfrm>
        </p:grpSpPr>
        <p:sp>
          <p:nvSpPr>
            <p:cNvPr id="29" name="Right Arrow 28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5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616338" y="4632885"/>
            <a:ext cx="463958" cy="587515"/>
            <a:chOff x="10947211" y="1963464"/>
            <a:chExt cx="463958" cy="587515"/>
          </a:xfrm>
        </p:grpSpPr>
        <p:sp>
          <p:nvSpPr>
            <p:cNvPr id="32" name="Right Arrow 31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6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030097" y="4998775"/>
            <a:ext cx="463958" cy="587515"/>
            <a:chOff x="10947211" y="1963464"/>
            <a:chExt cx="463958" cy="587515"/>
          </a:xfrm>
        </p:grpSpPr>
        <p:sp>
          <p:nvSpPr>
            <p:cNvPr id="35" name="Right Arrow 34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7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896154" y="3812107"/>
            <a:ext cx="463958" cy="587515"/>
            <a:chOff x="10947211" y="1963464"/>
            <a:chExt cx="463958" cy="587515"/>
          </a:xfrm>
        </p:grpSpPr>
        <p:sp>
          <p:nvSpPr>
            <p:cNvPr id="38" name="Right Arrow 37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1499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482" y="2152728"/>
            <a:ext cx="1430184" cy="1485191"/>
          </a:xfrm>
          <a:prstGeom prst="rect">
            <a:avLst/>
          </a:prstGeom>
        </p:spPr>
      </p:pic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6493051" cy="1013800"/>
          </a:xfrm>
        </p:spPr>
        <p:txBody>
          <a:bodyPr>
            <a:normAutofit/>
          </a:bodyPr>
          <a:lstStyle/>
          <a:p>
            <a:r>
              <a:rPr lang="en-US"/>
              <a:t>Efecte</a:t>
            </a:r>
            <a:br>
              <a:rPr lang="en-US"/>
            </a:br>
            <a:r>
              <a:rPr lang="it-IT" sz="1800"/>
              <a:t>După înlocuirea </a:t>
            </a:r>
            <a:r>
              <a:rPr lang="it-IT" sz="1800">
                <a:solidFill>
                  <a:schemeClr val="accent2">
                    <a:lumMod val="60000"/>
                    <a:lumOff val="40000"/>
                  </a:schemeClr>
                </a:solidFill>
              </a:rPr>
              <a:t>jz</a:t>
            </a:r>
            <a:r>
              <a:rPr lang="it-IT" sz="1800"/>
              <a:t> cu </a:t>
            </a:r>
            <a:r>
              <a:rPr lang="it-IT" sz="1800">
                <a:solidFill>
                  <a:schemeClr val="accent2">
                    <a:lumMod val="60000"/>
                    <a:lumOff val="40000"/>
                  </a:schemeClr>
                </a:solidFill>
              </a:rPr>
              <a:t>jmp</a:t>
            </a:r>
            <a:endParaRPr lang="en-US" sz="180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789181" y="1374594"/>
            <a:ext cx="589005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prstClr val="white"/>
                </a:solidFill>
              </a:rPr>
              <a:t>Indiferent</a:t>
            </a:r>
            <a:r>
              <a:rPr lang="en-US" sz="1600" dirty="0">
                <a:solidFill>
                  <a:prstClr val="white"/>
                </a:solidFill>
              </a:rPr>
              <a:t> de </a:t>
            </a:r>
            <a:r>
              <a:rPr lang="en-US" sz="1600" dirty="0" err="1">
                <a:solidFill>
                  <a:prstClr val="white"/>
                </a:solidFill>
              </a:rPr>
              <a:t>răspunsul</a:t>
            </a:r>
            <a:r>
              <a:rPr lang="en-US" sz="1600" dirty="0">
                <a:solidFill>
                  <a:prstClr val="white"/>
                </a:solidFill>
              </a:rPr>
              <a:t> </a:t>
            </a:r>
            <a:r>
              <a:rPr lang="en-US" sz="1600" dirty="0" err="1">
                <a:solidFill>
                  <a:prstClr val="white"/>
                </a:solidFill>
              </a:rPr>
              <a:t>utilizatorului</a:t>
            </a:r>
            <a:r>
              <a:rPr lang="en-US" sz="1600" dirty="0">
                <a:solidFill>
                  <a:prstClr val="white"/>
                </a:solidFill>
              </a:rPr>
              <a:t>, </a:t>
            </a:r>
            <a:r>
              <a:rPr lang="en-US" sz="1600" dirty="0" err="1">
                <a:solidFill>
                  <a:prstClr val="white"/>
                </a:solidFill>
              </a:rPr>
              <a:t>aplicația</a:t>
            </a:r>
            <a:r>
              <a:rPr lang="en-US" sz="1600" dirty="0">
                <a:solidFill>
                  <a:prstClr val="white"/>
                </a:solidFill>
              </a:rPr>
              <a:t> </a:t>
            </a:r>
            <a:r>
              <a:rPr lang="en-US" sz="1600" dirty="0" err="1">
                <a:solidFill>
                  <a:prstClr val="white"/>
                </a:solidFill>
              </a:rPr>
              <a:t>ajunge</a:t>
            </a:r>
            <a:r>
              <a:rPr lang="en-US" sz="1600" dirty="0">
                <a:solidFill>
                  <a:prstClr val="white"/>
                </a:solidFill>
              </a:rPr>
              <a:t> </a:t>
            </a:r>
            <a:r>
              <a:rPr lang="en-US" sz="1600" dirty="0" err="1">
                <a:solidFill>
                  <a:prstClr val="white"/>
                </a:solidFill>
              </a:rPr>
              <a:t>în</a:t>
            </a:r>
            <a:r>
              <a:rPr lang="en-US" sz="1600" dirty="0">
                <a:solidFill>
                  <a:prstClr val="white"/>
                </a:solidFill>
              </a:rPr>
              <a:t> </a:t>
            </a:r>
            <a:r>
              <a:rPr lang="en-US" sz="1600" dirty="0" err="1">
                <a:solidFill>
                  <a:prstClr val="white"/>
                </a:solidFill>
              </a:rPr>
              <a:t>același</a:t>
            </a:r>
            <a:r>
              <a:rPr lang="en-US" sz="1600" dirty="0">
                <a:solidFill>
                  <a:prstClr val="white"/>
                </a:solidFill>
              </a:rPr>
              <a:t> </a:t>
            </a:r>
            <a:r>
              <a:rPr lang="en-US" sz="1600" dirty="0" err="1">
                <a:solidFill>
                  <a:prstClr val="white"/>
                </a:solidFill>
              </a:rPr>
              <a:t>punct</a:t>
            </a:r>
            <a:r>
              <a:rPr lang="en-US" sz="1600" dirty="0">
                <a:solidFill>
                  <a:prstClr val="white"/>
                </a:solidFill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881A1A-91FD-4269-882E-0530916C4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1" y="2201498"/>
            <a:ext cx="4421574" cy="38656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1CEAEF-9F9E-4F44-A9B3-7CE02C161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0233" y="2201498"/>
            <a:ext cx="4422772" cy="38667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E05644-5B0D-47B4-9C40-DCC8355446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8704" y="4073315"/>
            <a:ext cx="1423962" cy="9041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084AEA-DA62-499F-AB01-357330C240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0851" y="5330071"/>
            <a:ext cx="681815" cy="7370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2084AEA-DA62-499F-AB01-357330C240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4772" y="5330070"/>
            <a:ext cx="681815" cy="737097"/>
          </a:xfrm>
          <a:prstGeom prst="rect">
            <a:avLst/>
          </a:prstGeom>
        </p:spPr>
      </p:pic>
      <p:cxnSp>
        <p:nvCxnSpPr>
          <p:cNvPr id="4" name="Curved Connector 3"/>
          <p:cNvCxnSpPr>
            <a:stCxn id="7" idx="2"/>
            <a:endCxn id="10" idx="0"/>
          </p:cNvCxnSpPr>
          <p:nvPr/>
        </p:nvCxnSpPr>
        <p:spPr>
          <a:xfrm rot="5400000">
            <a:off x="10386857" y="4966242"/>
            <a:ext cx="352652" cy="37500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stCxn id="7" idx="2"/>
            <a:endCxn id="8" idx="0"/>
          </p:cNvCxnSpPr>
          <p:nvPr/>
        </p:nvCxnSpPr>
        <p:spPr>
          <a:xfrm rot="16200000" flipH="1">
            <a:off x="10759896" y="4968207"/>
            <a:ext cx="352653" cy="37107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1290571" y="3164495"/>
            <a:ext cx="463958" cy="587515"/>
            <a:chOff x="10947211" y="1963464"/>
            <a:chExt cx="463958" cy="587515"/>
          </a:xfrm>
        </p:grpSpPr>
        <p:sp>
          <p:nvSpPr>
            <p:cNvPr id="17" name="Right Arrow 16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898595" y="3161332"/>
            <a:ext cx="463958" cy="587515"/>
            <a:chOff x="10947211" y="1963464"/>
            <a:chExt cx="463958" cy="587515"/>
          </a:xfrm>
        </p:grpSpPr>
        <p:sp>
          <p:nvSpPr>
            <p:cNvPr id="22" name="Right Arrow 21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2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9900741" y="4715453"/>
            <a:ext cx="463958" cy="587515"/>
            <a:chOff x="10947211" y="1963464"/>
            <a:chExt cx="463958" cy="587515"/>
          </a:xfrm>
        </p:grpSpPr>
        <p:sp>
          <p:nvSpPr>
            <p:cNvPr id="25" name="Right Arrow 24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3</a:t>
              </a:r>
            </a:p>
          </p:txBody>
        </p:sp>
      </p:grpSp>
      <p:cxnSp>
        <p:nvCxnSpPr>
          <p:cNvPr id="28" name="Curved Connector 27"/>
          <p:cNvCxnSpPr>
            <a:stCxn id="27" idx="2"/>
          </p:cNvCxnSpPr>
          <p:nvPr/>
        </p:nvCxnSpPr>
        <p:spPr>
          <a:xfrm rot="16200000" flipH="1">
            <a:off x="10529877" y="3855616"/>
            <a:ext cx="435397" cy="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0565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 scurt !</a:t>
            </a:r>
            <a:br>
              <a:rPr lang="en-US"/>
            </a:br>
            <a:r>
              <a:rPr lang="en-US" sz="2000"/>
              <a:t>Ocolirea condițiilor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911DE1-8884-46DF-8D27-6DC210B07D86}"/>
              </a:ext>
            </a:extLst>
          </p:cNvPr>
          <p:cNvSpPr txBox="1"/>
          <p:nvPr/>
        </p:nvSpPr>
        <p:spPr>
          <a:xfrm>
            <a:off x="740139" y="2311381"/>
            <a:ext cx="1062063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Puteți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înlocui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direct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instrucțiunea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de salt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condițional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(</a:t>
            </a:r>
            <a:r>
              <a:rPr lang="en-US" sz="1400" dirty="0" err="1">
                <a:solidFill>
                  <a:srgbClr val="C00000"/>
                </a:solidFill>
                <a:latin typeface="Söhne"/>
              </a:rPr>
              <a:t>jz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) cu un salt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necondițional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(</a:t>
            </a:r>
            <a:r>
              <a:rPr lang="en-US" sz="1400" dirty="0" err="1">
                <a:solidFill>
                  <a:srgbClr val="C00000"/>
                </a:solidFill>
                <a:latin typeface="Söhne"/>
              </a:rPr>
              <a:t>jmp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).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Acest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lucru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va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cauza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ca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programul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execute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întotdeauna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blocul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de cod care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urmează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după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eticheta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specificată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în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instrucțiunea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de salt,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ignorând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orice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condiție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.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Söhne"/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Localizați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instrucțiunea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rgbClr val="C00000"/>
                </a:solidFill>
                <a:latin typeface="Söhne"/>
              </a:rPr>
              <a:t>jz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pe care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doriți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o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modificați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.</a:t>
            </a:r>
          </a:p>
          <a:p>
            <a:pPr>
              <a:buFont typeface="+mj-lt"/>
              <a:buAutoNum type="arabicPeriod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Söhne"/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Deschideți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modul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de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editare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de patch-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uri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în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IDA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folosind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>
                <a:solidFill>
                  <a:srgbClr val="C00000"/>
                </a:solidFill>
                <a:latin typeface="Söhne"/>
              </a:rPr>
              <a:t>Edit &gt; Patch program &gt; Assemble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sau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prin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dublu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-click pe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instrucțiunea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pe care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doriți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o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schimbați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.</a:t>
            </a:r>
          </a:p>
          <a:p>
            <a:pPr>
              <a:buFont typeface="+mj-lt"/>
              <a:buAutoNum type="arabicPeriod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Söhne"/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Scrieți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rgbClr val="C00000"/>
                </a:solidFill>
                <a:latin typeface="Söhne"/>
              </a:rPr>
              <a:t>jmp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urmat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de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eticheta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sau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adresa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la care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dori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sară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programul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.</a:t>
            </a:r>
          </a:p>
          <a:p>
            <a:pPr>
              <a:buFont typeface="+mj-lt"/>
              <a:buAutoNum type="arabicPeriod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Söhne"/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Aplica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modificarea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și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asigura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țiv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că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lungimea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octeților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pentru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noua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instrucțiune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corespunde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cu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cea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veche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pentru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a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menține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alinierea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codului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.</a:t>
            </a:r>
          </a:p>
          <a:p>
            <a:pPr>
              <a:buFont typeface="+mj-lt"/>
              <a:buAutoNum type="arabicPeriod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Söhne"/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Aplicați patch-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ul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la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executabil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și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testați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pentru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a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verifica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modificările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.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Söhne"/>
            </a:endParaRPr>
          </a:p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De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exemplu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, dacă </a:t>
            </a:r>
            <a:r>
              <a:rPr lang="en-US" sz="1400" dirty="0" err="1">
                <a:solidFill>
                  <a:srgbClr val="C00000"/>
                </a:solidFill>
                <a:latin typeface="Söhne"/>
              </a:rPr>
              <a:t>jz</a:t>
            </a:r>
            <a:r>
              <a:rPr lang="en-US" sz="1400" dirty="0">
                <a:solidFill>
                  <a:srgbClr val="C00000"/>
                </a:solidFill>
                <a:latin typeface="Söhne"/>
              </a:rPr>
              <a:t> short loc_140001041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este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instrucțiunea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originală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și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doriți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faceți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întotdeauna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saltul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: </a:t>
            </a:r>
            <a:r>
              <a:rPr lang="en-US" sz="1400" dirty="0" err="1">
                <a:solidFill>
                  <a:srgbClr val="C00000"/>
                </a:solidFill>
              </a:rPr>
              <a:t>jmp</a:t>
            </a:r>
            <a:r>
              <a:rPr lang="en-US" sz="1400" dirty="0">
                <a:solidFill>
                  <a:srgbClr val="C00000"/>
                </a:solidFill>
              </a:rPr>
              <a:t> short loc_140001041 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Nu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uitați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că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după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ce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înlocuiți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o instrucțiune de salt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condițional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cu un salt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necondițional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trebuie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vă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asigurați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că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logica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de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mai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jos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este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consistentă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și nu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va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cauza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efecte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secundare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öhne"/>
              </a:rPr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173" y="605481"/>
            <a:ext cx="1397823" cy="139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864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153987" y="1698552"/>
            <a:ext cx="10481523" cy="2766528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C.7.6</a:t>
            </a:r>
            <a:br>
              <a:rPr lang="en-US" dirty="0"/>
            </a:br>
            <a:r>
              <a:rPr lang="en-US" dirty="0" err="1"/>
              <a:t>Distrugerea</a:t>
            </a:r>
            <a:r>
              <a:rPr lang="en-US" dirty="0"/>
              <a:t> </a:t>
            </a:r>
            <a:r>
              <a:rPr lang="en-US" dirty="0" err="1"/>
              <a:t>funcționalității</a:t>
            </a:r>
            <a:r>
              <a:rPr lang="en-US" dirty="0"/>
              <a:t> cu </a:t>
            </a:r>
            <a:r>
              <a:rPr lang="en-US" dirty="0" err="1"/>
              <a:t>instrucțiuni</a:t>
            </a:r>
            <a:r>
              <a:rPr lang="en-US" dirty="0"/>
              <a:t> </a:t>
            </a:r>
            <a:r>
              <a:rPr lang="en-US" dirty="0" err="1"/>
              <a:t>nop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3976">
            <a:off x="4050831" y="4762904"/>
            <a:ext cx="972273" cy="116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8540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Trecerea ca “prin brânză” </a:t>
            </a:r>
            <a:br>
              <a:rPr lang="en-US"/>
            </a:br>
            <a:r>
              <a:rPr lang="en-US" sz="1800"/>
              <a:t>înlocuirea </a:t>
            </a:r>
            <a:r>
              <a:rPr lang="en-US" sz="1800">
                <a:solidFill>
                  <a:schemeClr val="accent2">
                    <a:lumMod val="60000"/>
                    <a:lumOff val="40000"/>
                  </a:schemeClr>
                </a:solidFill>
              </a:rPr>
              <a:t>jmp</a:t>
            </a:r>
            <a:r>
              <a:rPr lang="en-US" sz="1800"/>
              <a:t> cu </a:t>
            </a:r>
            <a:r>
              <a:rPr lang="en-US" sz="1800">
                <a:solidFill>
                  <a:schemeClr val="accent2">
                    <a:lumMod val="60000"/>
                    <a:lumOff val="40000"/>
                  </a:schemeClr>
                </a:solidFill>
              </a:rPr>
              <a:t>nop</a:t>
            </a:r>
          </a:p>
        </p:txBody>
      </p:sp>
      <p:sp>
        <p:nvSpPr>
          <p:cNvPr id="5" name="Content Placeholder 14">
            <a:extLst>
              <a:ext uri="{FF2B5EF4-FFF2-40B4-BE49-F238E27FC236}">
                <a16:creationId xmlns:a16="http://schemas.microsoft.com/office/drawing/2014/main" id="{7F341830-B596-4585-B694-9EA846F82439}"/>
              </a:ext>
            </a:extLst>
          </p:cNvPr>
          <p:cNvSpPr txBox="1">
            <a:spLocks/>
          </p:cNvSpPr>
          <p:nvPr/>
        </p:nvSpPr>
        <p:spPr>
          <a:xfrm>
            <a:off x="581192" y="2148485"/>
            <a:ext cx="11029616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Dacă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primii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doi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bytes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EB 07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öhne"/>
              </a:rPr>
              <a:t> </a:t>
            </a:r>
            <a:r>
              <a:rPr lang="en-US" sz="2000" dirty="0" err="1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reprezintă</a:t>
            </a:r>
            <a:r>
              <a:rPr lang="en-US" sz="2000" dirty="0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 </a:t>
            </a:r>
            <a:r>
              <a:rPr lang="en-US" sz="2000" dirty="0" err="1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codul</a:t>
            </a:r>
            <a:r>
              <a:rPr lang="en-US" sz="2000" dirty="0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 </a:t>
            </a:r>
            <a:r>
              <a:rPr lang="en-US" sz="2000" dirty="0" err="1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operațional</a:t>
            </a:r>
            <a:r>
              <a:rPr lang="en-US" sz="2000" dirty="0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 și offset-</a:t>
            </a:r>
            <a:r>
              <a:rPr lang="en-US" sz="2000" dirty="0" err="1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ul</a:t>
            </a:r>
            <a:r>
              <a:rPr lang="en-US" sz="2000" dirty="0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 </a:t>
            </a:r>
            <a:r>
              <a:rPr lang="en-US" sz="2000" dirty="0" err="1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pentru</a:t>
            </a:r>
            <a:r>
              <a:rPr lang="en-US" sz="2000" dirty="0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 </a:t>
            </a:r>
            <a:r>
              <a:rPr lang="en-US" sz="2000" dirty="0" err="1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instrucțiunea</a:t>
            </a:r>
            <a:r>
              <a:rPr lang="en-US" sz="2000" dirty="0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jmp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 short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înlocuirea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lor cu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90 90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va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transforma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acea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instrucțiune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în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două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operațiuni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öhne"/>
              </a:rPr>
              <a:t>NOP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(No Operation),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ceea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ce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efectiv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“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dezactivează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”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acea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săritură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în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cod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fără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a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schimba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adresele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sau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fluxul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codului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ulterior.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50000"/>
                  <a:lumOff val="50000"/>
                </a:sysClr>
              </a:solidFill>
              <a:effectLst/>
              <a:uLnTx/>
              <a:uFillTx/>
              <a:latin typeface="Söhne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Deci,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dacă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aveți o secvență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originală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de bytes care arată ca: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EB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07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48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8D 15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EE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0F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00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00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31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C9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FF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D3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31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C0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48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și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doriți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să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scoateți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öhne"/>
              </a:rPr>
              <a:t>jmp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öhne"/>
              </a:rPr>
              <a:t> short</a:t>
            </a:r>
            <a:r>
              <a:rPr lang="en-US" sz="2100" dirty="0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Söhne"/>
              </a:rPr>
              <a:t>,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care sunt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primii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doi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bytes,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schimbarea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arată ca: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90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90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48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8D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15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EE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0F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00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00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31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C9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FF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D3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31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C0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F3079"/>
                </a:solidFill>
                <a:effectLst/>
                <a:uLnTx/>
                <a:uFillTx/>
                <a:latin typeface="Calibri" panose="020F0502020204030204"/>
              </a:rPr>
              <a:t>48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În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acest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mod,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primele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două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instrucțiuni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care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formau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öhne"/>
              </a:rPr>
              <a:t>jmp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öhne"/>
              </a:rPr>
              <a:t> short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vor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fi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acum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öhne"/>
              </a:rPr>
              <a:t>NOP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iar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restul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codului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va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rămâne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neschimbat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.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După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această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modificare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când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programul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se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execută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va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“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trece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peste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”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aceste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NOP-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uri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fără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efect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și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va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continua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execuția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cu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următoarele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instrucțiuni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Söhne"/>
              </a:rPr>
              <a:t>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173" y="605481"/>
            <a:ext cx="1397823" cy="1397823"/>
          </a:xfrm>
          <a:prstGeom prst="rect">
            <a:avLst/>
          </a:prstGeom>
        </p:spPr>
      </p:pic>
      <p:sp>
        <p:nvSpPr>
          <p:cNvPr id="7" name="Flowchart: Process 6"/>
          <p:cNvSpPr/>
          <p:nvPr/>
        </p:nvSpPr>
        <p:spPr>
          <a:xfrm>
            <a:off x="845729" y="3634985"/>
            <a:ext cx="4888952" cy="381605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8" name="Flowchart: Process 7"/>
          <p:cNvSpPr/>
          <p:nvPr/>
        </p:nvSpPr>
        <p:spPr>
          <a:xfrm>
            <a:off x="845729" y="4731481"/>
            <a:ext cx="4888952" cy="381605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37B4E3-98B8-F753-4C0C-597E65D23EF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38847" y="3103160"/>
            <a:ext cx="2110866" cy="222680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F4BB68C-46F7-CFE9-F79F-2CFC5433B6A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91621" y="811740"/>
            <a:ext cx="4149740" cy="79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89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84128" y="1717557"/>
            <a:ext cx="9755187" cy="2766528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C.7.1</a:t>
            </a:r>
            <a:br>
              <a:rPr lang="en-US" dirty="0"/>
            </a:br>
            <a:r>
              <a:rPr lang="en-US" dirty="0" err="1"/>
              <a:t>Compilare</a:t>
            </a:r>
            <a:r>
              <a:rPr lang="en-US" dirty="0"/>
              <a:t> (FASM) și Dezasamblare </a:t>
            </a:r>
            <a:r>
              <a:rPr lang="en-US" dirty="0" err="1"/>
              <a:t>executabil</a:t>
            </a:r>
            <a:r>
              <a:rPr lang="en-US" dirty="0"/>
              <a:t> (PE)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3976">
            <a:off x="4050831" y="4762904"/>
            <a:ext cx="972273" cy="116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6857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Completare</a:t>
            </a:r>
            <a:br>
              <a:rPr lang="en-US"/>
            </a:br>
            <a:r>
              <a:rPr lang="it-IT" sz="1800"/>
              <a:t>short jump</a:t>
            </a:r>
            <a:endParaRPr lang="en-US" sz="1800"/>
          </a:p>
        </p:txBody>
      </p:sp>
      <p:sp>
        <p:nvSpPr>
          <p:cNvPr id="5" name="Content Placeholder 15">
            <a:extLst>
              <a:ext uri="{FF2B5EF4-FFF2-40B4-BE49-F238E27FC236}">
                <a16:creationId xmlns:a16="http://schemas.microsoft.com/office/drawing/2014/main" id="{2D85F119-64E9-433B-BA98-E26940E58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951" y="1940990"/>
            <a:ext cx="10515600" cy="4711099"/>
          </a:xfrm>
        </p:spPr>
        <p:txBody>
          <a:bodyPr>
            <a:normAutofit/>
          </a:bodyPr>
          <a:lstStyle/>
          <a:p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Codul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operațional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C00000"/>
                </a:solidFill>
                <a:effectLst/>
                <a:latin typeface="Söhne"/>
              </a:rPr>
              <a:t>EB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urmat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de un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singur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byte de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fapt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reprezintă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o instrucțiune de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săritură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scurtă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(short jump)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limbaj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de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asamblare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x86 și x86-64.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Această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instrucțiune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sare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la o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etichetă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din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apropiere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(de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obicei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cadrul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a ±128 de bytes de la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locul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curent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), și byte-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care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urmează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după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C00000"/>
                </a:solidFill>
                <a:effectLst/>
                <a:latin typeface="Söhne"/>
              </a:rPr>
              <a:t>EB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reprezintă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distanța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(offset-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)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săriturii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</a:t>
            </a:r>
          </a:p>
          <a:p>
            <a:endParaRPr lang="en-US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Söhne"/>
            </a:endParaRPr>
          </a:p>
          <a:p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Pentru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a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înlocui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această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săritură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scurtă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cu </a:t>
            </a:r>
            <a:r>
              <a:rPr lang="en-US" b="0" i="0" dirty="0">
                <a:solidFill>
                  <a:srgbClr val="C00000"/>
                </a:solidFill>
                <a:effectLst/>
                <a:latin typeface="Söhne"/>
              </a:rPr>
              <a:t>NOP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aveti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nevoie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doar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de a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înlocui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C00000"/>
                </a:solidFill>
                <a:effectLst/>
                <a:latin typeface="Söhne"/>
              </a:rPr>
              <a:t>EB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și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următorul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byte cu </a:t>
            </a:r>
            <a:r>
              <a:rPr lang="en-US" b="0" i="0" dirty="0">
                <a:solidFill>
                  <a:srgbClr val="C00000"/>
                </a:solidFill>
                <a:effectLst/>
                <a:latin typeface="Söhne"/>
              </a:rPr>
              <a:t>90 90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Acest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lucru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va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face ca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procesorul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execute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două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instrucțiuni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C00000"/>
                </a:solidFill>
                <a:effectLst/>
                <a:latin typeface="Söhne"/>
              </a:rPr>
              <a:t>NOP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loc de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săritura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scurtă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lăsând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fluxul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programului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continue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lin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la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următoarea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instrucțiune.</a:t>
            </a:r>
          </a:p>
          <a:p>
            <a:endParaRPr lang="en-US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Dacă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avem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un </a:t>
            </a:r>
            <a:r>
              <a:rPr lang="en-US" b="0" i="0" dirty="0" err="1">
                <a:solidFill>
                  <a:srgbClr val="C00000"/>
                </a:solidFill>
                <a:effectLst/>
                <a:latin typeface="Söhne"/>
              </a:rPr>
              <a:t>jmp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long (care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este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de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obicei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reprezentat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de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codul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operațional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C00000"/>
                </a:solidFill>
                <a:effectLst/>
                <a:latin typeface="Söhne"/>
              </a:rPr>
              <a:t>E9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urmat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de un offset de 4 bytes),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atunci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ar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trebui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să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înlocuim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toți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cei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5 bytes (opcode-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ul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C00000"/>
                </a:solidFill>
                <a:effectLst/>
                <a:latin typeface="Söhne"/>
              </a:rPr>
              <a:t>E9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plus </a:t>
            </a:r>
            <a:r>
              <a:rPr lang="en-US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cei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4 bytes de offset) cu </a:t>
            </a:r>
            <a:r>
              <a:rPr lang="en-US" b="0" i="0" dirty="0">
                <a:solidFill>
                  <a:srgbClr val="C00000"/>
                </a:solidFill>
                <a:effectLst/>
                <a:latin typeface="Söhne"/>
              </a:rPr>
              <a:t>NOP</a:t>
            </a:r>
            <a:r>
              <a:rPr lang="en-US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173" y="605481"/>
            <a:ext cx="1397823" cy="13978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7475C1-5B18-0081-FE6D-DF903DFB29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292664" y="702156"/>
            <a:ext cx="3606672" cy="101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763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Înlocuirea</a:t>
            </a:r>
            <a:r>
              <a:rPr lang="en-US" dirty="0"/>
              <a:t> </a:t>
            </a:r>
            <a:r>
              <a:rPr lang="en-US" dirty="0" err="1"/>
              <a:t>Jmp</a:t>
            </a:r>
            <a:r>
              <a:rPr lang="en-US" dirty="0"/>
              <a:t> cu </a:t>
            </a:r>
            <a:r>
              <a:rPr lang="en-US" dirty="0" err="1"/>
              <a:t>nop</a:t>
            </a:r>
            <a:r>
              <a:rPr lang="en-US" dirty="0"/>
              <a:t> și </a:t>
            </a:r>
            <a:r>
              <a:rPr lang="en-US" dirty="0" err="1"/>
              <a:t>continuați</a:t>
            </a:r>
            <a:br>
              <a:rPr lang="en-US" dirty="0"/>
            </a:br>
            <a:r>
              <a:rPr lang="it-IT" sz="1800" dirty="0"/>
              <a:t>2 x </a:t>
            </a:r>
            <a:r>
              <a:rPr lang="it-IT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nop</a:t>
            </a:r>
            <a:r>
              <a:rPr lang="it-IT" sz="1800" dirty="0"/>
              <a:t> (90 90) = </a:t>
            </a:r>
            <a:r>
              <a:rPr lang="it-IT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jmp</a:t>
            </a:r>
            <a:r>
              <a:rPr lang="it-IT" sz="1800" dirty="0"/>
              <a:t> (EB 07)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BCAA3C-CB9A-4430-8D6C-D628FFFAA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897" y="2277638"/>
            <a:ext cx="4373266" cy="1374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2CB494-9C98-4794-97C3-852A55AD8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898" y="3864196"/>
            <a:ext cx="4373266" cy="1374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914561-67DA-4FBA-8E8C-E93FDC67BA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242" y="2277638"/>
            <a:ext cx="5444573" cy="2288299"/>
          </a:xfrm>
          <a:prstGeom prst="rect">
            <a:avLst/>
          </a:prstGeom>
          <a:ln w="6350" cap="sq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3812DB-9BCE-4427-AFC5-58852B1DFB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5242" y="4782065"/>
            <a:ext cx="5446211" cy="1595933"/>
          </a:xfrm>
          <a:prstGeom prst="rect">
            <a:avLst/>
          </a:prstGeom>
          <a:ln w="6350" cap="sq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5581300" y="2277637"/>
            <a:ext cx="45719" cy="41003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383247" y="3170827"/>
            <a:ext cx="463958" cy="587515"/>
            <a:chOff x="10947211" y="1963464"/>
            <a:chExt cx="463958" cy="587515"/>
          </a:xfrm>
        </p:grpSpPr>
        <p:sp>
          <p:nvSpPr>
            <p:cNvPr id="11" name="Right Arrow 10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383247" y="4763337"/>
            <a:ext cx="463958" cy="587515"/>
            <a:chOff x="10947211" y="1963464"/>
            <a:chExt cx="463958" cy="587515"/>
          </a:xfrm>
        </p:grpSpPr>
        <p:sp>
          <p:nvSpPr>
            <p:cNvPr id="14" name="Right Arrow 13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2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567803" y="3862177"/>
            <a:ext cx="463958" cy="587515"/>
            <a:chOff x="10947211" y="1963464"/>
            <a:chExt cx="463958" cy="587515"/>
          </a:xfrm>
        </p:grpSpPr>
        <p:sp>
          <p:nvSpPr>
            <p:cNvPr id="17" name="Right Arrow 16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3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920257" y="5734149"/>
            <a:ext cx="463958" cy="587515"/>
            <a:chOff x="10947211" y="1963464"/>
            <a:chExt cx="463958" cy="587515"/>
          </a:xfrm>
        </p:grpSpPr>
        <p:sp>
          <p:nvSpPr>
            <p:cNvPr id="22" name="Right Arrow 21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4</a:t>
              </a:r>
            </a:p>
          </p:txBody>
        </p:sp>
      </p:grpSp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173" y="605481"/>
            <a:ext cx="1397823" cy="139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290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582" y="2974595"/>
            <a:ext cx="1783235" cy="1851820"/>
          </a:xfrm>
          <a:prstGeom prst="rect">
            <a:avLst/>
          </a:prstGeom>
        </p:spPr>
      </p:pic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Peticire si testare</a:t>
            </a:r>
            <a:br>
              <a:rPr lang="en-US"/>
            </a:br>
            <a:r>
              <a:rPr lang="it-IT" sz="1800"/>
              <a:t>gliseaza la instrucțiunea care se află sub </a:t>
            </a:r>
            <a:r>
              <a:rPr lang="it-IT" sz="1800">
                <a:solidFill>
                  <a:schemeClr val="accent2">
                    <a:lumMod val="60000"/>
                    <a:lumOff val="40000"/>
                  </a:schemeClr>
                </a:solidFill>
              </a:rPr>
              <a:t>jmp</a:t>
            </a:r>
            <a:endParaRPr lang="en-US" sz="180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485DD8-44F3-4342-A4AF-50CF45693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076" y="2116512"/>
            <a:ext cx="5093043" cy="42434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FE95EA-F20B-4B49-BBD1-18FEC19E1A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1528" y="2142272"/>
            <a:ext cx="3348715" cy="16951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0EFF3E-F733-4431-881A-4666E55D4C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5121" y="5354840"/>
            <a:ext cx="929710" cy="10050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A3B333-F4A7-4A44-A3DE-DE60B4C6AF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9891" y="4456355"/>
            <a:ext cx="1415114" cy="8984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0EFF3E-F733-4431-881A-4666E55D4C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5326" y="5354840"/>
            <a:ext cx="929710" cy="1005092"/>
          </a:xfrm>
          <a:prstGeom prst="rect">
            <a:avLst/>
          </a:prstGeom>
        </p:spPr>
      </p:pic>
      <p:cxnSp>
        <p:nvCxnSpPr>
          <p:cNvPr id="4" name="Curved Connector 3"/>
          <p:cNvCxnSpPr>
            <a:stCxn id="9" idx="1"/>
            <a:endCxn id="10" idx="0"/>
          </p:cNvCxnSpPr>
          <p:nvPr/>
        </p:nvCxnSpPr>
        <p:spPr>
          <a:xfrm rot="10800000" flipV="1">
            <a:off x="7210181" y="4905598"/>
            <a:ext cx="929710" cy="44924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endCxn id="8" idx="0"/>
          </p:cNvCxnSpPr>
          <p:nvPr/>
        </p:nvCxnSpPr>
        <p:spPr>
          <a:xfrm>
            <a:off x="9555005" y="4905597"/>
            <a:ext cx="824971" cy="44924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stCxn id="6" idx="3"/>
            <a:endCxn id="15" idx="0"/>
          </p:cNvCxnSpPr>
          <p:nvPr/>
        </p:nvCxnSpPr>
        <p:spPr>
          <a:xfrm flipV="1">
            <a:off x="9360243" y="2974595"/>
            <a:ext cx="1291957" cy="15256"/>
          </a:xfrm>
          <a:prstGeom prst="curvedConnector4">
            <a:avLst>
              <a:gd name="adj1" fmla="val 15493"/>
              <a:gd name="adj2" fmla="val 438126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15" idx="1"/>
            <a:endCxn id="9" idx="0"/>
          </p:cNvCxnSpPr>
          <p:nvPr/>
        </p:nvCxnSpPr>
        <p:spPr>
          <a:xfrm rot="10800000" flipV="1">
            <a:off x="8847448" y="3900505"/>
            <a:ext cx="913134" cy="55585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/>
          <p:cNvGrpSpPr/>
          <p:nvPr/>
        </p:nvGrpSpPr>
        <p:grpSpPr>
          <a:xfrm>
            <a:off x="451104" y="2330567"/>
            <a:ext cx="463958" cy="587515"/>
            <a:chOff x="10947211" y="1963464"/>
            <a:chExt cx="463958" cy="587515"/>
          </a:xfrm>
        </p:grpSpPr>
        <p:sp>
          <p:nvSpPr>
            <p:cNvPr id="41" name="Right Arrow 40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451209" y="4767325"/>
            <a:ext cx="463958" cy="587515"/>
            <a:chOff x="10947211" y="1963464"/>
            <a:chExt cx="463958" cy="587515"/>
          </a:xfrm>
        </p:grpSpPr>
        <p:sp>
          <p:nvSpPr>
            <p:cNvPr id="44" name="Right Arrow 43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2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1915167" y="5217468"/>
            <a:ext cx="463958" cy="587515"/>
            <a:chOff x="10947211" y="1963464"/>
            <a:chExt cx="463958" cy="587515"/>
          </a:xfrm>
        </p:grpSpPr>
        <p:sp>
          <p:nvSpPr>
            <p:cNvPr id="47" name="Right Arrow 46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3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584389" y="3650707"/>
            <a:ext cx="463958" cy="587515"/>
            <a:chOff x="10947211" y="1963464"/>
            <a:chExt cx="463958" cy="587515"/>
          </a:xfrm>
        </p:grpSpPr>
        <p:sp>
          <p:nvSpPr>
            <p:cNvPr id="50" name="Right Arrow 49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4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9597503" y="4088238"/>
            <a:ext cx="463958" cy="587515"/>
            <a:chOff x="10947211" y="1963464"/>
            <a:chExt cx="463958" cy="587515"/>
          </a:xfrm>
        </p:grpSpPr>
        <p:sp>
          <p:nvSpPr>
            <p:cNvPr id="53" name="Right Arrow 52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5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7995274" y="5130218"/>
            <a:ext cx="463958" cy="587515"/>
            <a:chOff x="10947211" y="1963464"/>
            <a:chExt cx="463958" cy="587515"/>
          </a:xfrm>
        </p:grpSpPr>
        <p:sp>
          <p:nvSpPr>
            <p:cNvPr id="56" name="Right Arrow 55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6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588372" y="5147832"/>
            <a:ext cx="463958" cy="587515"/>
            <a:chOff x="10947211" y="1963464"/>
            <a:chExt cx="463958" cy="587515"/>
          </a:xfrm>
        </p:grpSpPr>
        <p:sp>
          <p:nvSpPr>
            <p:cNvPr id="59" name="Right Arrow 58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7</a:t>
              </a:r>
            </a:p>
          </p:txBody>
        </p:sp>
      </p:grpSp>
      <p:pic>
        <p:nvPicPr>
          <p:cNvPr id="64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173" y="605481"/>
            <a:ext cx="1397823" cy="139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999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Explicaţii</a:t>
            </a:r>
            <a:br>
              <a:rPr lang="en-US" dirty="0"/>
            </a:br>
            <a:r>
              <a:rPr lang="it-IT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cod</a:t>
            </a:r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089189" y="947446"/>
            <a:ext cx="85895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prstClr val="white"/>
                </a:solidFill>
              </a:rPr>
              <a:t>Dacă 6 </a:t>
            </a:r>
            <a:r>
              <a:rPr lang="en-US" sz="1400" dirty="0" err="1">
                <a:solidFill>
                  <a:prstClr val="white"/>
                </a:solidFill>
              </a:rPr>
              <a:t>este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codul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pentru</a:t>
            </a:r>
            <a:r>
              <a:rPr lang="en-US" sz="1400" dirty="0">
                <a:solidFill>
                  <a:prstClr val="white"/>
                </a:solidFill>
              </a:rPr>
              <a:t> un </a:t>
            </a:r>
            <a:r>
              <a:rPr lang="en-US" sz="1400" dirty="0" err="1">
                <a:solidFill>
                  <a:prstClr val="white"/>
                </a:solidFill>
              </a:rPr>
              <a:t>răspuns</a:t>
            </a:r>
            <a:r>
              <a:rPr lang="en-US" sz="1400" dirty="0">
                <a:solidFill>
                  <a:prstClr val="white"/>
                </a:solidFill>
              </a:rPr>
              <a:t> “Da”, </a:t>
            </a:r>
            <a:r>
              <a:rPr lang="en-US" sz="1400" dirty="0" err="1">
                <a:solidFill>
                  <a:prstClr val="white"/>
                </a:solidFill>
              </a:rPr>
              <a:t>atunci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codul</a:t>
            </a:r>
            <a:r>
              <a:rPr lang="en-US" sz="1400" dirty="0">
                <a:solidFill>
                  <a:prstClr val="white"/>
                </a:solidFill>
              </a:rPr>
              <a:t> care </a:t>
            </a:r>
            <a:r>
              <a:rPr lang="en-US" sz="1400" dirty="0" err="1">
                <a:solidFill>
                  <a:prstClr val="white"/>
                </a:solidFill>
              </a:rPr>
              <a:t>urmează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să</a:t>
            </a:r>
            <a:r>
              <a:rPr lang="en-US" sz="1400" dirty="0">
                <a:solidFill>
                  <a:prstClr val="white"/>
                </a:solidFill>
              </a:rPr>
              <a:t> fie </a:t>
            </a:r>
            <a:r>
              <a:rPr lang="en-US" sz="1400" dirty="0" err="1">
                <a:solidFill>
                  <a:prstClr val="white"/>
                </a:solidFill>
              </a:rPr>
              <a:t>reintrodus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ar</a:t>
            </a:r>
            <a:r>
              <a:rPr lang="en-US" sz="1400" dirty="0">
                <a:solidFill>
                  <a:prstClr val="white"/>
                </a:solidFill>
              </a:rPr>
              <a:t> fi </a:t>
            </a:r>
            <a:r>
              <a:rPr lang="en-US" sz="1400" dirty="0" err="1">
                <a:solidFill>
                  <a:prstClr val="white"/>
                </a:solidFill>
              </a:rPr>
              <a:t>ceva</a:t>
            </a:r>
            <a:r>
              <a:rPr lang="en-US" sz="1400" dirty="0">
                <a:solidFill>
                  <a:prstClr val="white"/>
                </a:solidFill>
              </a:rPr>
              <a:t> de </a:t>
            </a:r>
            <a:r>
              <a:rPr lang="en-US" sz="1400" dirty="0" err="1">
                <a:solidFill>
                  <a:prstClr val="white"/>
                </a:solidFill>
              </a:rPr>
              <a:t>genul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b="1" dirty="0" err="1">
                <a:solidFill>
                  <a:prstClr val="white"/>
                </a:solidFill>
              </a:rPr>
              <a:t>jne</a:t>
            </a:r>
            <a:r>
              <a:rPr lang="en-US" sz="1400" dirty="0">
                <a:solidFill>
                  <a:prstClr val="white"/>
                </a:solidFill>
              </a:rPr>
              <a:t> (</a:t>
            </a:r>
            <a:r>
              <a:rPr lang="en-US" sz="1400" dirty="0" err="1">
                <a:solidFill>
                  <a:prstClr val="white"/>
                </a:solidFill>
              </a:rPr>
              <a:t>sări</a:t>
            </a:r>
            <a:r>
              <a:rPr lang="en-US" sz="1400" dirty="0">
                <a:solidFill>
                  <a:prstClr val="white"/>
                </a:solidFill>
              </a:rPr>
              <a:t> dacă nu </a:t>
            </a:r>
            <a:r>
              <a:rPr lang="en-US" sz="1400" dirty="0" err="1">
                <a:solidFill>
                  <a:prstClr val="white"/>
                </a:solidFill>
              </a:rPr>
              <a:t>este</a:t>
            </a:r>
            <a:r>
              <a:rPr lang="en-US" sz="1400" dirty="0">
                <a:solidFill>
                  <a:prstClr val="white"/>
                </a:solidFill>
              </a:rPr>
              <a:t> egal), care </a:t>
            </a:r>
            <a:r>
              <a:rPr lang="en-US" sz="1400" dirty="0" err="1">
                <a:solidFill>
                  <a:prstClr val="white"/>
                </a:solidFill>
              </a:rPr>
              <a:t>ar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sări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peste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încărcarea</a:t>
            </a:r>
            <a:r>
              <a:rPr lang="en-US" sz="1400" dirty="0">
                <a:solidFill>
                  <a:prstClr val="white"/>
                </a:solidFill>
              </a:rPr>
              <a:t> și </a:t>
            </a:r>
            <a:r>
              <a:rPr lang="en-US" sz="1400" dirty="0" err="1">
                <a:solidFill>
                  <a:prstClr val="white"/>
                </a:solidFill>
              </a:rPr>
              <a:t>afișarea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mesajului</a:t>
            </a:r>
            <a:r>
              <a:rPr lang="en-US" sz="1400" dirty="0">
                <a:solidFill>
                  <a:prstClr val="white"/>
                </a:solidFill>
              </a:rPr>
              <a:t> “Ai ales NU.” dacă </a:t>
            </a:r>
            <a:r>
              <a:rPr lang="en-US" sz="1400" dirty="0" err="1">
                <a:solidFill>
                  <a:prstClr val="white"/>
                </a:solidFill>
              </a:rPr>
              <a:t>utilizatorul</a:t>
            </a:r>
            <a:r>
              <a:rPr lang="en-US" sz="1400" dirty="0">
                <a:solidFill>
                  <a:prstClr val="white"/>
                </a:solidFill>
              </a:rPr>
              <a:t> a </a:t>
            </a:r>
            <a:r>
              <a:rPr lang="en-US" sz="1400" dirty="0" err="1">
                <a:solidFill>
                  <a:prstClr val="white"/>
                </a:solidFill>
              </a:rPr>
              <a:t>apăsat</a:t>
            </a:r>
            <a:r>
              <a:rPr lang="en-US" sz="1400" dirty="0">
                <a:solidFill>
                  <a:prstClr val="white"/>
                </a:solidFill>
              </a:rPr>
              <a:t> “Da”.</a:t>
            </a:r>
          </a:p>
        </p:txBody>
      </p:sp>
      <p:sp>
        <p:nvSpPr>
          <p:cNvPr id="5" name="Rectangle 4"/>
          <p:cNvSpPr/>
          <p:nvPr/>
        </p:nvSpPr>
        <p:spPr>
          <a:xfrm>
            <a:off x="651013" y="2256441"/>
            <a:ext cx="1109648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lea </a:t>
            </a:r>
            <a:r>
              <a:rPr lang="en-US" dirty="0" err="1">
                <a:solidFill>
                  <a:srgbClr val="C00000"/>
                </a:solidFill>
              </a:rPr>
              <a:t>rdx</a:t>
            </a:r>
            <a:r>
              <a:rPr lang="en-US" dirty="0">
                <a:solidFill>
                  <a:srgbClr val="C00000"/>
                </a:solidFill>
              </a:rPr>
              <a:t>, Text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Încarcă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adresa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textului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primul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MessageBoxA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call </a:t>
            </a:r>
            <a:r>
              <a:rPr lang="en-US" dirty="0" err="1">
                <a:solidFill>
                  <a:srgbClr val="C00000"/>
                </a:solidFill>
              </a:rPr>
              <a:t>rbx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;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imp_MessageBoxA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Afișează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primul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MessageBoxA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care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pune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întrebarea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utilizatorului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err="1">
                <a:solidFill>
                  <a:srgbClr val="C00000"/>
                </a:solidFill>
              </a:rPr>
              <a:t>cmp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eax</a:t>
            </a:r>
            <a:r>
              <a:rPr lang="en-US" dirty="0">
                <a:solidFill>
                  <a:srgbClr val="C00000"/>
                </a:solidFill>
              </a:rPr>
              <a:t>, 6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Compară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valoarea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returnată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primul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MessageBoxA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presupunând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că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eax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folosit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valoarea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returnată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și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reprezintă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IDYES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).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err="1">
                <a:solidFill>
                  <a:srgbClr val="C00000"/>
                </a:solidFill>
              </a:rPr>
              <a:t>nop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-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Fostul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loc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unde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fusese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 instrucțiune de salt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condiționată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care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fi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sărit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peste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afișarea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mesajului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“Ai ales NU.” dacă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utilizatorul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fi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selectat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“Da”.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lea </a:t>
            </a:r>
            <a:r>
              <a:rPr lang="en-US" dirty="0" err="1">
                <a:solidFill>
                  <a:srgbClr val="C00000"/>
                </a:solidFill>
              </a:rPr>
              <a:t>rdx</a:t>
            </a:r>
            <a:r>
              <a:rPr lang="en-US" dirty="0">
                <a:solidFill>
                  <a:srgbClr val="C00000"/>
                </a:solidFill>
              </a:rPr>
              <a:t>, </a:t>
            </a:r>
            <a:r>
              <a:rPr lang="en-US" dirty="0" err="1">
                <a:solidFill>
                  <a:srgbClr val="C00000"/>
                </a:solidFill>
              </a:rPr>
              <a:t>aAiAlesNu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Încarcă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adresa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textului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“Ai ales NU.”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al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doilea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MessageBoxA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call </a:t>
            </a:r>
            <a:r>
              <a:rPr lang="en-US" dirty="0" err="1">
                <a:solidFill>
                  <a:srgbClr val="C00000"/>
                </a:solidFill>
              </a:rPr>
              <a:t>rbx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imp_MessageBoxA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Afișează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al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doilea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MessageBoxA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care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acest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moment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afișa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întotdeauna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“Ai ales NU.”,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indiferent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opțiunea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utilizatorului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57461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Process 19"/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Explicaţii</a:t>
            </a:r>
            <a:br>
              <a:rPr lang="en-US" dirty="0"/>
            </a:br>
            <a:r>
              <a:rPr lang="it-IT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cod</a:t>
            </a:r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81192" y="2478383"/>
            <a:ext cx="1102961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În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secvența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cod,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observăm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că </a:t>
            </a:r>
            <a:r>
              <a:rPr lang="en-US" sz="1600" dirty="0" err="1">
                <a:solidFill>
                  <a:srgbClr val="C00000"/>
                </a:solidFill>
              </a:rPr>
              <a:t>rdx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încărcat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inițial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cu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adresa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textului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“Ai ales DA.” cu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instrucțiunea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>
                <a:solidFill>
                  <a:srgbClr val="C00000"/>
                </a:solidFill>
              </a:rPr>
              <a:t>lea </a:t>
            </a:r>
            <a:r>
              <a:rPr lang="en-US" sz="1600" dirty="0" err="1">
                <a:solidFill>
                  <a:srgbClr val="C00000"/>
                </a:solidFill>
              </a:rPr>
              <a:t>rdx</a:t>
            </a:r>
            <a:r>
              <a:rPr lang="en-US" sz="1600" dirty="0">
                <a:solidFill>
                  <a:srgbClr val="C00000"/>
                </a:solidFill>
              </a:rPr>
              <a:t>, </a:t>
            </a:r>
            <a:r>
              <a:rPr lang="en-US" sz="1600" dirty="0" err="1">
                <a:solidFill>
                  <a:srgbClr val="C00000"/>
                </a:solidFill>
              </a:rPr>
              <a:t>aAiAlesDa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Aceasta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pregătește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argumentul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pentru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apelul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rgbClr val="C00000"/>
                </a:solidFill>
              </a:rPr>
              <a:t>MessageBoxA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care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destinat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afișeze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mesajul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“Ai ales DA.” dacă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utilizatorul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apăsat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butonul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corespunzător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caseta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dialog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precedentă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Totuși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după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instrucțiunea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rgbClr val="C00000"/>
                </a:solidFill>
              </a:rPr>
              <a:t>cmp</a:t>
            </a:r>
            <a:r>
              <a:rPr lang="en-US" sz="1600" dirty="0">
                <a:solidFill>
                  <a:srgbClr val="C00000"/>
                </a:solidFill>
              </a:rPr>
              <a:t> </a:t>
            </a:r>
            <a:r>
              <a:rPr lang="en-US" sz="1600" dirty="0" err="1">
                <a:solidFill>
                  <a:srgbClr val="C00000"/>
                </a:solidFill>
              </a:rPr>
              <a:t>eax</a:t>
            </a:r>
            <a:r>
              <a:rPr lang="en-US" sz="1600" dirty="0">
                <a:solidFill>
                  <a:srgbClr val="C00000"/>
                </a:solidFill>
              </a:rPr>
              <a:t>, 6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locul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unde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fi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fost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un salt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condiționat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jz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jnz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je,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jne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etc.), sunt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două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rgbClr val="C00000"/>
                </a:solidFill>
              </a:rPr>
              <a:t>nop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care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efectiv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anulează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orice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săritură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și permit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execuția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continue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secvențial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Astfel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următoarea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instrucțiune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executată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>
                <a:solidFill>
                  <a:srgbClr val="C00000"/>
                </a:solidFill>
              </a:rPr>
              <a:t>lea </a:t>
            </a:r>
            <a:r>
              <a:rPr lang="en-US" sz="1600" dirty="0" err="1">
                <a:solidFill>
                  <a:srgbClr val="C00000"/>
                </a:solidFill>
              </a:rPr>
              <a:t>rdx</a:t>
            </a:r>
            <a:r>
              <a:rPr lang="en-US" sz="1600" dirty="0">
                <a:solidFill>
                  <a:srgbClr val="C00000"/>
                </a:solidFill>
              </a:rPr>
              <a:t>, </a:t>
            </a:r>
            <a:r>
              <a:rPr lang="en-US" sz="1600" dirty="0" err="1">
                <a:solidFill>
                  <a:srgbClr val="C00000"/>
                </a:solidFill>
              </a:rPr>
              <a:t>aAiAlesNu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care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suprascrie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rgbClr val="C00000"/>
                </a:solidFill>
              </a:rPr>
              <a:t>rdx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cu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adresa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textului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“Ai ales NU.”.</a:t>
            </a:r>
          </a:p>
          <a:p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aceea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parcursul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execuției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mesajul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“Ai ales NU.”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afișat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indiferent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răspunsul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utilizatorului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deoarece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nu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există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nicio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bifurcare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fluxului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execuție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pentru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afișa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“Ai ales DA.”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funcție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rezultatul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comparației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rgbClr val="C00000"/>
                </a:solidFill>
              </a:rPr>
              <a:t>cmp</a:t>
            </a:r>
            <a:r>
              <a:rPr lang="en-US" sz="1600" dirty="0">
                <a:solidFill>
                  <a:srgbClr val="C00000"/>
                </a:solidFill>
              </a:rPr>
              <a:t> </a:t>
            </a:r>
            <a:r>
              <a:rPr lang="en-US" sz="1600" dirty="0" err="1">
                <a:solidFill>
                  <a:srgbClr val="C00000"/>
                </a:solidFill>
              </a:rPr>
              <a:t>eax</a:t>
            </a:r>
            <a:r>
              <a:rPr lang="en-US" sz="1600" dirty="0">
                <a:solidFill>
                  <a:srgbClr val="C00000"/>
                </a:solidFill>
              </a:rPr>
              <a:t>, 6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Dacă vrei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restaurezi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funcționalitatea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astfel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încât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mesajul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“Ai ales DA.”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fie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afișat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când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utilizatorul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alege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opțiune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specifică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trebui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înlocuiți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rgbClr val="C00000"/>
                </a:solidFill>
              </a:rPr>
              <a:t>nop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-urile cu o instrucțiune de salt care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sară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peste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încărcarea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și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afișarea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mesajului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“Ai ales NU.” dacă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condiția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îndeplinită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(de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exemplu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dacă </a:t>
            </a:r>
            <a:r>
              <a:rPr lang="en-US" sz="1600" dirty="0" err="1">
                <a:solidFill>
                  <a:srgbClr val="C00000"/>
                </a:solidFill>
              </a:rPr>
              <a:t>eax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egal cu </a:t>
            </a:r>
            <a:r>
              <a:rPr lang="en-US" sz="1600" dirty="0">
                <a:solidFill>
                  <a:srgbClr val="C00000"/>
                </a:solidFill>
              </a:rPr>
              <a:t>6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presupunând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că </a:t>
            </a:r>
            <a:r>
              <a:rPr lang="en-US" sz="1600" dirty="0">
                <a:solidFill>
                  <a:srgbClr val="C00000"/>
                </a:solidFill>
              </a:rPr>
              <a:t>6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valoarea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pentru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“Da”).</a:t>
            </a:r>
          </a:p>
        </p:txBody>
      </p:sp>
    </p:spTree>
    <p:extLst>
      <p:ext uri="{BB962C8B-B14F-4D97-AF65-F5344CB8AC3E}">
        <p14:creationId xmlns:p14="http://schemas.microsoft.com/office/powerpoint/2010/main" val="3626084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FF9C7-C604-B301-FD43-D7EF6CC9D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5D9FF-1A78-DF1E-5833-DB100D55FC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420000">
            <a:off x="229662" y="1238200"/>
            <a:ext cx="10481523" cy="2766528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C.7.7</a:t>
            </a:r>
            <a:br>
              <a:rPr lang="en-US" dirty="0"/>
            </a:br>
            <a:r>
              <a:rPr lang="pt-BR" dirty="0"/>
              <a:t>Detectarea unei funcții de criptare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9B7696-2D5C-6ABB-4311-CB55E18BF8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3976">
            <a:off x="4050831" y="4762904"/>
            <a:ext cx="972273" cy="116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660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499C1-73F4-BE52-23F7-A4BFB440F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8FA47575-0F78-467F-2BFE-B7966832A518}"/>
              </a:ext>
            </a:extLst>
          </p:cNvPr>
          <p:cNvSpPr/>
          <p:nvPr/>
        </p:nvSpPr>
        <p:spPr>
          <a:xfrm>
            <a:off x="9089938" y="2003304"/>
            <a:ext cx="2650958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C4F14E80-4CE8-CBDD-F8F2-A0F5F7F8246C}"/>
              </a:ext>
            </a:extLst>
          </p:cNvPr>
          <p:cNvSpPr/>
          <p:nvPr/>
        </p:nvSpPr>
        <p:spPr>
          <a:xfrm>
            <a:off x="451104" y="2003304"/>
            <a:ext cx="8508746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B33D5A-1A08-599A-666B-92BC6CA6A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Ce este </a:t>
            </a:r>
            <a:r>
              <a:rPr lang="fr-FR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operația</a:t>
            </a: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XOR </a:t>
            </a:r>
            <a:r>
              <a:rPr lang="fr-FR" err="1"/>
              <a:t>și</a:t>
            </a:r>
            <a:r>
              <a:rPr lang="fr-FR"/>
              <a:t> </a:t>
            </a:r>
            <a:br>
              <a:rPr lang="fr-FR"/>
            </a:br>
            <a:r>
              <a:rPr lang="fr-FR"/>
              <a:t>de </a:t>
            </a:r>
            <a:r>
              <a:rPr lang="fr-FR" dirty="0"/>
              <a:t>ce se </a:t>
            </a:r>
            <a:r>
              <a:rPr lang="fr-FR" dirty="0" err="1"/>
              <a:t>folosește</a:t>
            </a:r>
            <a:r>
              <a:rPr lang="fr-F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E8CF3-9A71-EEB0-EC30-FE7EB39FD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3430208"/>
            <a:ext cx="7883357" cy="201294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/>
              <a:t>Aceasta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dintre</a:t>
            </a:r>
            <a:r>
              <a:rPr lang="en-US" dirty="0"/>
              <a:t> </a:t>
            </a:r>
            <a:r>
              <a:rPr lang="en-US" dirty="0" err="1"/>
              <a:t>cele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simple </a:t>
            </a:r>
            <a:r>
              <a:rPr lang="en-US" dirty="0" err="1"/>
              <a:t>forme</a:t>
            </a:r>
            <a:r>
              <a:rPr lang="en-US" dirty="0"/>
              <a:t> de </a:t>
            </a:r>
            <a:r>
              <a:rPr lang="en-US" dirty="0" err="1"/>
              <a:t>criptare</a:t>
            </a:r>
            <a:r>
              <a:rPr lang="en-US" dirty="0"/>
              <a:t> —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folosită</a:t>
            </a:r>
            <a:r>
              <a:rPr lang="en-US" dirty="0"/>
              <a:t> </a:t>
            </a:r>
            <a:r>
              <a:rPr lang="en-US" dirty="0" err="1"/>
              <a:t>frecvent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malware </a:t>
            </a:r>
            <a:r>
              <a:rPr lang="en-US" dirty="0" err="1"/>
              <a:t>pentru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XOR (</a:t>
            </a:r>
            <a:r>
              <a:rPr lang="en-US" dirty="0" err="1"/>
              <a:t>sau</a:t>
            </a:r>
            <a:r>
              <a:rPr lang="en-US" dirty="0"/>
              <a:t> „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exclusiv</a:t>
            </a:r>
            <a:r>
              <a:rPr lang="en-US" dirty="0"/>
              <a:t>”)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operație</a:t>
            </a:r>
            <a:r>
              <a:rPr lang="en-US" dirty="0"/>
              <a:t> </a:t>
            </a:r>
            <a:r>
              <a:rPr lang="en-US" dirty="0" err="1"/>
              <a:t>logică</a:t>
            </a:r>
            <a:r>
              <a:rPr lang="en-US" dirty="0"/>
              <a:t> </a:t>
            </a:r>
            <a:r>
              <a:rPr lang="en-US" dirty="0" err="1"/>
              <a:t>între</a:t>
            </a:r>
            <a:r>
              <a:rPr lang="en-US" dirty="0"/>
              <a:t> </a:t>
            </a:r>
            <a:r>
              <a:rPr lang="en-US" dirty="0" err="1"/>
              <a:t>doi</a:t>
            </a:r>
            <a:r>
              <a:rPr lang="en-US" dirty="0"/>
              <a:t> </a:t>
            </a:r>
            <a:r>
              <a:rPr lang="en-US" dirty="0" err="1"/>
              <a:t>biți</a:t>
            </a:r>
            <a:r>
              <a:rPr lang="en-US" dirty="0"/>
              <a:t>.</a:t>
            </a:r>
          </a:p>
          <a:p>
            <a:r>
              <a:rPr lang="en-US" dirty="0" err="1"/>
              <a:t>Dacă</a:t>
            </a:r>
            <a:r>
              <a:rPr lang="en-US" dirty="0"/>
              <a:t> </a:t>
            </a:r>
            <a:r>
              <a:rPr lang="en-US" dirty="0" err="1"/>
              <a:t>doi</a:t>
            </a:r>
            <a:r>
              <a:rPr lang="en-US" dirty="0"/>
              <a:t> </a:t>
            </a:r>
            <a:r>
              <a:rPr lang="en-US" dirty="0" err="1"/>
              <a:t>biți</a:t>
            </a:r>
            <a:r>
              <a:rPr lang="en-US" dirty="0"/>
              <a:t> sunt </a:t>
            </a:r>
            <a:r>
              <a:rPr lang="en-US" dirty="0" err="1"/>
              <a:t>egali</a:t>
            </a:r>
            <a:r>
              <a:rPr lang="en-US" dirty="0"/>
              <a:t>, </a:t>
            </a:r>
            <a:r>
              <a:rPr lang="en-US" dirty="0" err="1"/>
              <a:t>rezultatul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0. </a:t>
            </a:r>
            <a:r>
              <a:rPr lang="en-US" dirty="0" err="1"/>
              <a:t>Dacă</a:t>
            </a:r>
            <a:r>
              <a:rPr lang="en-US" dirty="0"/>
              <a:t> sunt </a:t>
            </a:r>
            <a:r>
              <a:rPr lang="en-US" dirty="0" err="1"/>
              <a:t>diferiți</a:t>
            </a:r>
            <a:r>
              <a:rPr lang="en-US" dirty="0"/>
              <a:t>, </a:t>
            </a:r>
            <a:r>
              <a:rPr lang="en-US" dirty="0" err="1"/>
              <a:t>rezultatul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1.</a:t>
            </a:r>
          </a:p>
          <a:p>
            <a:r>
              <a:rPr lang="en-US" dirty="0" err="1"/>
              <a:t>Folosită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criptare</a:t>
            </a:r>
            <a:r>
              <a:rPr lang="en-US" dirty="0"/>
              <a:t>, XOR are o </a:t>
            </a:r>
            <a:r>
              <a:rPr lang="en-US" dirty="0" err="1"/>
              <a:t>proprietate</a:t>
            </a:r>
            <a:r>
              <a:rPr lang="en-US" dirty="0"/>
              <a:t> </a:t>
            </a:r>
            <a:r>
              <a:rPr lang="en-US" dirty="0" err="1"/>
              <a:t>specială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err="1"/>
              <a:t>Dacă</a:t>
            </a:r>
            <a:r>
              <a:rPr lang="en-US"/>
              <a:t> aplicați </a:t>
            </a:r>
            <a:r>
              <a:rPr lang="en-US" dirty="0"/>
              <a:t>XOR de </a:t>
            </a:r>
            <a:r>
              <a:rPr lang="en-US" dirty="0" err="1"/>
              <a:t>două</a:t>
            </a:r>
            <a:r>
              <a:rPr lang="en-US" dirty="0"/>
              <a:t> </a:t>
            </a:r>
            <a:r>
              <a:rPr lang="en-US" dirty="0" err="1"/>
              <a:t>ori</a:t>
            </a:r>
            <a:r>
              <a:rPr lang="en-US" dirty="0"/>
              <a:t> cu </a:t>
            </a:r>
            <a:r>
              <a:rPr lang="en-US" dirty="0" err="1"/>
              <a:t>aceeași</a:t>
            </a:r>
            <a:r>
              <a:rPr lang="en-US" dirty="0"/>
              <a:t> </a:t>
            </a:r>
            <a:r>
              <a:rPr lang="en-US" dirty="0" err="1"/>
              <a:t>cheie</a:t>
            </a:r>
            <a:r>
              <a:rPr lang="en-US"/>
              <a:t>, obțineti </a:t>
            </a:r>
            <a:r>
              <a:rPr lang="en-US" dirty="0" err="1"/>
              <a:t>textul</a:t>
            </a:r>
            <a:r>
              <a:rPr lang="en-US" dirty="0"/>
              <a:t> original.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44E285-215D-5EA2-E561-3202B92B5B66}"/>
              </a:ext>
            </a:extLst>
          </p:cNvPr>
          <p:cNvSpPr txBox="1"/>
          <p:nvPr/>
        </p:nvSpPr>
        <p:spPr>
          <a:xfrm>
            <a:off x="8332032" y="884162"/>
            <a:ext cx="32792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Criptează:   </a:t>
            </a:r>
            <a:r>
              <a:rPr lang="en-US">
                <a:solidFill>
                  <a:schemeClr val="bg1"/>
                </a:solidFill>
                <a:latin typeface="Consolas" panose="020B0609020204030204" pitchFamily="49" charset="0"/>
              </a:rPr>
              <a:t>A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XOR K → C  </a:t>
            </a:r>
          </a:p>
          <a:p>
            <a:r>
              <a:rPr lang="en-US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Decriptează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 XOR K → 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2E9AEF-AC25-713B-72BE-5AA7AEC68121}"/>
              </a:ext>
            </a:extLst>
          </p:cNvPr>
          <p:cNvSpPr txBox="1"/>
          <p:nvPr/>
        </p:nvSpPr>
        <p:spPr>
          <a:xfrm>
            <a:off x="9166139" y="2161922"/>
            <a:ext cx="2492461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</a:rPr>
              <a:t>Ce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face un malware </a:t>
            </a: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</a:rPr>
              <a:t>real?</a:t>
            </a:r>
          </a:p>
          <a:p>
            <a:pPr>
              <a:buNone/>
            </a:pP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Textul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stringurile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critice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sau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shellcode-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sunt de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obicei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stocate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criptat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pe </a:t>
            </a: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</a:rPr>
              <a:t>disc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execuție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malware-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aplică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decriptare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memorie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(XOR, ROL, AES etc.)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și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apoi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execută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sau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folosește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datele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clar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doar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temporar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CFA6694-52B5-9D62-485D-70AE920583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140654"/>
              </p:ext>
            </p:extLst>
          </p:nvPr>
        </p:nvGraphicFramePr>
        <p:xfrm>
          <a:off x="655845" y="2161922"/>
          <a:ext cx="8118746" cy="1036320"/>
        </p:xfrm>
        <a:graphic>
          <a:graphicData uri="http://schemas.openxmlformats.org/drawingml/2006/table">
            <a:tbl>
              <a:tblPr>
                <a:tableStyleId>{125E5076-3810-47DD-B79F-674D7AD40C01}</a:tableStyleId>
              </a:tblPr>
              <a:tblGrid>
                <a:gridCol w="845032">
                  <a:extLst>
                    <a:ext uri="{9D8B030D-6E8A-4147-A177-3AD203B41FA5}">
                      <a16:colId xmlns:a16="http://schemas.microsoft.com/office/drawing/2014/main" val="3646253049"/>
                    </a:ext>
                  </a:extLst>
                </a:gridCol>
                <a:gridCol w="952237">
                  <a:extLst>
                    <a:ext uri="{9D8B030D-6E8A-4147-A177-3AD203B41FA5}">
                      <a16:colId xmlns:a16="http://schemas.microsoft.com/office/drawing/2014/main" val="1735703552"/>
                    </a:ext>
                  </a:extLst>
                </a:gridCol>
                <a:gridCol w="1109893">
                  <a:extLst>
                    <a:ext uri="{9D8B030D-6E8A-4147-A177-3AD203B41FA5}">
                      <a16:colId xmlns:a16="http://schemas.microsoft.com/office/drawing/2014/main" val="57046028"/>
                    </a:ext>
                  </a:extLst>
                </a:gridCol>
                <a:gridCol w="1387365">
                  <a:extLst>
                    <a:ext uri="{9D8B030D-6E8A-4147-A177-3AD203B41FA5}">
                      <a16:colId xmlns:a16="http://schemas.microsoft.com/office/drawing/2014/main" val="2571680018"/>
                    </a:ext>
                  </a:extLst>
                </a:gridCol>
                <a:gridCol w="3824219">
                  <a:extLst>
                    <a:ext uri="{9D8B030D-6E8A-4147-A177-3AD203B41FA5}">
                      <a16:colId xmlns:a16="http://schemas.microsoft.com/office/drawing/2014/main" val="8915238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accent1">
                              <a:lumMod val="40000"/>
                              <a:lumOff val="60000"/>
                            </a:schemeClr>
                          </a:solidFill>
                        </a:rPr>
                        <a:t>Metodă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accent1">
                              <a:lumMod val="40000"/>
                              <a:lumOff val="60000"/>
                            </a:schemeClr>
                          </a:solidFill>
                        </a:rPr>
                        <a:t>Tip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accent1">
                              <a:lumMod val="40000"/>
                              <a:lumOff val="60000"/>
                            </a:schemeClr>
                          </a:solidFill>
                        </a:rPr>
                        <a:t>Complexitate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accent1">
                              <a:lumMod val="40000"/>
                              <a:lumOff val="60000"/>
                            </a:schemeClr>
                          </a:solidFill>
                        </a:rPr>
                        <a:t>Ușor de detectat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accent1">
                              <a:lumMod val="40000"/>
                              <a:lumOff val="60000"/>
                            </a:schemeClr>
                          </a:solidFill>
                        </a:rPr>
                        <a:t>Ușor de spart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12528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100"/>
                        <a:t>XOR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Ofuscare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Foarte mică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Da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422227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100"/>
                        <a:t>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Ofuscare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Mică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Nu întotdeauna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Da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818418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100"/>
                        <a:t>AES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Criptare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Foarte mare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Greu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Nu (</a:t>
                      </a:r>
                      <a:r>
                        <a:rPr lang="en-US" sz="1100" dirty="0" err="1"/>
                        <a:t>fără</a:t>
                      </a:r>
                      <a:r>
                        <a:rPr lang="en-US" sz="1100" dirty="0"/>
                        <a:t> </a:t>
                      </a:r>
                      <a:r>
                        <a:rPr lang="en-US" sz="1100" dirty="0" err="1"/>
                        <a:t>cheie</a:t>
                      </a:r>
                      <a:r>
                        <a:rPr lang="en-US" sz="110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4768800"/>
                  </a:ext>
                </a:extLst>
              </a:tr>
            </a:tbl>
          </a:graphicData>
        </a:graphic>
      </p:graphicFrame>
      <p:sp>
        <p:nvSpPr>
          <p:cNvPr id="9" name="Rectangle 2">
            <a:extLst>
              <a:ext uri="{FF2B5EF4-FFF2-40B4-BE49-F238E27FC236}">
                <a16:creationId xmlns:a16="http://schemas.microsoft.com/office/drawing/2014/main" id="{077F5C72-A7D4-3CC4-92FC-88B081F4E7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192" y="5678055"/>
            <a:ext cx="775084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XOR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Operație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logică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simplă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sau-exclusiv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);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folosită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pentru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criptare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rapidă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ușor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reversibilă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ROL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: Rotate Left –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mută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biții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spre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stânga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;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utilizat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ofuscarea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codului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pentru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evita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detecția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AES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: Advanced Encryption Standard –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algoritm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criptografic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avansat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imposibil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de spart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fără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cheie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;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folosit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ransomware.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RSA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Algoritm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criptografic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cu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cheie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publică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;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utilizat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pentru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criptarea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cheilor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AES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atacuri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sofisticate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17668D-65D7-22E6-6EC2-D91C0D4F960F}"/>
              </a:ext>
            </a:extLst>
          </p:cNvPr>
          <p:cNvSpPr txBox="1"/>
          <p:nvPr/>
        </p:nvSpPr>
        <p:spPr>
          <a:xfrm>
            <a:off x="9776427" y="5077890"/>
            <a:ext cx="13932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b="1">
                <a:solidFill>
                  <a:schemeClr val="tx1">
                    <a:lumMod val="50000"/>
                    <a:lumOff val="50000"/>
                  </a:schemeClr>
                </a:solidFill>
              </a:rPr>
              <a:t>☠️</a:t>
            </a:r>
            <a:endParaRPr lang="en-US" sz="7200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59552038-F932-EEA5-B01E-FA00B0727A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845" y="5490527"/>
            <a:ext cx="8118746" cy="45719"/>
          </a:xfrm>
          <a:prstGeom prst="rect">
            <a:avLst/>
          </a:prstGeom>
          <a:solidFill>
            <a:srgbClr val="366658">
              <a:alpha val="70000"/>
            </a:srgbClr>
          </a:solidFill>
          <a:ln w="9525">
            <a:noFill/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10C15A1-3A42-EC79-F8E4-F16D6B597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845" y="3906275"/>
            <a:ext cx="8118746" cy="45719"/>
          </a:xfrm>
          <a:prstGeom prst="rect">
            <a:avLst/>
          </a:prstGeom>
          <a:solidFill>
            <a:srgbClr val="366658">
              <a:alpha val="70000"/>
            </a:srgbClr>
          </a:solidFill>
          <a:ln w="9525">
            <a:noFill/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156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178530-25AF-D586-7F86-D7A373948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F5F879EA-08F5-9B12-E256-F15AC68CF4C3}"/>
              </a:ext>
            </a:extLst>
          </p:cNvPr>
          <p:cNvSpPr/>
          <p:nvPr/>
        </p:nvSpPr>
        <p:spPr>
          <a:xfrm>
            <a:off x="189186" y="160222"/>
            <a:ext cx="11805220" cy="6537556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AE36DCE-52EF-6E6C-5443-064C929242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6331" y="357581"/>
            <a:ext cx="5097990" cy="6340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Cum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funcționează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Declarații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de date (.</a:t>
            </a: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data)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text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=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șirul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de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caractere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care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va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fi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criptat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len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=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lungimea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șirului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SecretText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are 10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caractere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).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key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=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valoarea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fixă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cu care se face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criptarea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(</a:t>
            </a:r>
            <a:r>
              <a:rPr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Unicode MS" panose="020B0604020202020204" pitchFamily="34" charset="-128"/>
              </a:rPr>
              <a:t>0x42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).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title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și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msg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=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textul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care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va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fi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afișat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în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caseta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de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mesaj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Codul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principal (.</a:t>
            </a: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code)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mov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esi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, text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–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esi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va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arăta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spre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primul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caracter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din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SecretText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mov </a:t>
            </a:r>
            <a:r>
              <a:rPr kumimoji="0" lang="en-US" altLang="en-US" sz="140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ecx</a:t>
            </a:r>
            <a:r>
              <a:rPr kumimoji="0" lang="en-US" altLang="en-US" sz="140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n-US" altLang="en-US" sz="140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len</a:t>
            </a:r>
            <a:r>
              <a:rPr kumimoji="0" lang="en-US" altLang="en-US" sz="140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–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ecx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este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folosit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ca un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contor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indică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de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câte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ori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trebuie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să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repetăm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operația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mov al, [key]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–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cheia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de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criptare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este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copiată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în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registrul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al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folosit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pentru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XOR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).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Bucla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de criptare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encrypt_loop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este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eticheta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de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început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a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buclei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xor</a:t>
            </a:r>
            <a:r>
              <a:rPr kumimoji="0" lang="en-US" altLang="en-US" sz="140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 [</a:t>
            </a:r>
            <a:r>
              <a:rPr kumimoji="0" lang="en-US" altLang="en-US" sz="140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esi</a:t>
            </a:r>
            <a:r>
              <a:rPr kumimoji="0" lang="en-US" altLang="en-US" sz="140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], al</a:t>
            </a:r>
            <a:r>
              <a:rPr kumimoji="0" lang="en-US" altLang="en-US" sz="140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– se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aplică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XOR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între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caracterul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curent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și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cheia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0x42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).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Rezultatul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este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o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versiune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criptată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a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caracterului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inc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esi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– se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trece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la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următorul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caracter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loop 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 Unicode MS" panose="020B0604020202020204" pitchFamily="34" charset="-128"/>
              </a:rPr>
              <a:t>encrypt_loop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– se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repetă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pașii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de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mai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sus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până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când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ecx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ajunge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la 0.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Afișarea</a:t>
            </a: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rezultatului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Se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apelează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MessageBoxA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pentru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a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afișa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o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fereastră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cu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mesajul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„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Criptarea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a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fost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efectuata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.”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și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titlul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„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Criptare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XOR”.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După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închidere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, se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apelează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ExitProcess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pentru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a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încheia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programul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E1F65DF3-8F15-EEC5-3192-49C6F41AC14A}"/>
              </a:ext>
            </a:extLst>
          </p:cNvPr>
          <p:cNvSpPr/>
          <p:nvPr/>
        </p:nvSpPr>
        <p:spPr>
          <a:xfrm>
            <a:off x="353725" y="302930"/>
            <a:ext cx="6087860" cy="6252139"/>
          </a:xfrm>
          <a:prstGeom prst="flowChartProcess">
            <a:avLst/>
          </a:prstGeom>
          <a:solidFill>
            <a:srgbClr val="FDF6E3"/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0CECDF-372D-327A-52B4-496231B8C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1" y="375666"/>
            <a:ext cx="5942076" cy="61066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65C0170-80AC-4DBE-515F-01F2611C5AB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54321" y="3527679"/>
            <a:ext cx="3630161" cy="1395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13533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EE14D64E-3F3C-2268-F47D-FC9168100055}"/>
              </a:ext>
            </a:extLst>
          </p:cNvPr>
          <p:cNvSpPr/>
          <p:nvPr/>
        </p:nvSpPr>
        <p:spPr>
          <a:xfrm>
            <a:off x="942407" y="3532770"/>
            <a:ext cx="3190140" cy="1678671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2EF3533F-F2F5-2322-7526-456C2F1AA110}"/>
              </a:ext>
            </a:extLst>
          </p:cNvPr>
          <p:cNvSpPr/>
          <p:nvPr/>
        </p:nvSpPr>
        <p:spPr>
          <a:xfrm>
            <a:off x="4774906" y="3532769"/>
            <a:ext cx="6738528" cy="1678671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F4BFB247-20F2-6089-A542-882F6F860381}"/>
              </a:ext>
            </a:extLst>
          </p:cNvPr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E618A9-CCC3-ABA6-29CE-4D559E16F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De ce este important acest exemplu?</a:t>
            </a:r>
            <a:br>
              <a:rPr lang="fr-FR"/>
            </a:b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FCF2489-C0C4-E15C-96CF-80F612712D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676" y="5536431"/>
            <a:ext cx="10663000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Textul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este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salvat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clar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pe disc,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secțiunea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.data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a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executabilului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La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rulare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programul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aplică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o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criptare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de tip XOR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memorie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modificând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conținutul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inițial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al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șirului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text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Astfel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după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criptare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șirul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original nu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mai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este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vizibil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clar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memorie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, ci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apare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ca o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succesiune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caractere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ilizibile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4BC58CD-85E7-C341-B809-34E34483E1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7357" y="3656567"/>
            <a:ext cx="5876459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sng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Observație didactică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sng" strike="noStrike" cap="none" normalizeH="0" baseline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Acest comportament este similar cu cel folosit de unele aplicații malware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, care păstrează stringurile sensibile în clar în fișier, dar le criptează imediat după lansare, pentru a evita detectarea statică de către antivirus sau YARA.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75CB451-E761-437B-434B-CAC6E81DF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676" y="2291314"/>
            <a:ext cx="8188460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Ce face exemplul 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Textul (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SecretText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) este stocat </a:t>
            </a: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în clar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în secțiunea 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 Unicode MS" panose="020B0604020202020204" pitchFamily="34" charset="-128"/>
              </a:rPr>
              <a:t>.data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a executabilului.</a:t>
            </a:r>
            <a:endParaRPr kumimoji="0" lang="en-US" altLang="en-US" sz="1400" b="0" i="0" u="none" strike="noStrike" cap="none" normalizeH="0" baseline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La rulare, programul aplică </a:t>
            </a: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criptare în memorie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, modificând acest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Este un exemplu construit </a:t>
            </a: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pentru a demonstra criptarea XOR în IDA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, într-un mod simplu și vizibil.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4C08EAF-801C-BBA6-20C6-26582B25F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4928" y="3656567"/>
            <a:ext cx="3190140" cy="144557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Aceasta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una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dintre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cele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mai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simple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forme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de criptare, dar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și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una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folosită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frecvent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malware </a:t>
            </a:r>
            <a:r>
              <a:rPr lang="en-US" err="1">
                <a:solidFill>
                  <a:schemeClr val="tx1">
                    <a:lumMod val="50000"/>
                    <a:lumOff val="50000"/>
                  </a:schemeClr>
                </a:solidFill>
              </a:rPr>
              <a:t>pentru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ascunde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stringuri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analiză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statică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cripta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shellcode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injectat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ocoli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semnăturile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antivirus.</a:t>
            </a:r>
          </a:p>
        </p:txBody>
      </p:sp>
    </p:spTree>
    <p:extLst>
      <p:ext uri="{BB962C8B-B14F-4D97-AF65-F5344CB8AC3E}">
        <p14:creationId xmlns:p14="http://schemas.microsoft.com/office/powerpoint/2010/main" val="30335670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F83C165D-0BE9-8575-6726-C2AE195DCC85}"/>
              </a:ext>
            </a:extLst>
          </p:cNvPr>
          <p:cNvSpPr/>
          <p:nvPr/>
        </p:nvSpPr>
        <p:spPr>
          <a:xfrm>
            <a:off x="451104" y="2003304"/>
            <a:ext cx="8197049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585AD-B105-48BA-CDAF-A97F6FA98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Exemplu</a:t>
            </a:r>
            <a:r>
              <a:rPr lang="en-US" dirty="0"/>
              <a:t> FASM</a:t>
            </a:r>
            <a:br>
              <a:rPr lang="en-US" dirty="0"/>
            </a:b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DECOMPILARE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D6D37-B629-03E6-DB4F-BBEDB31C8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2011470"/>
            <a:ext cx="7925881" cy="458647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În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acest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exemplu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o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buclă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scurtă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efectuează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criptare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tip </a:t>
            </a:r>
            <a:r>
              <a:rPr lang="en-US" sz="1700" cap="all" dirty="0">
                <a:solidFill>
                  <a:srgbClr val="366658"/>
                </a:solidFill>
                <a:latin typeface="+mj-lt"/>
                <a:ea typeface="+mj-ea"/>
                <a:cs typeface="+mj-cs"/>
              </a:rPr>
              <a:t>XOR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asupra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unui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șir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caractere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stocat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secțiunea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.data.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Instrucțiunea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700" cap="all" dirty="0" err="1">
                <a:solidFill>
                  <a:srgbClr val="366658"/>
                </a:solidFill>
                <a:latin typeface="+mj-lt"/>
                <a:ea typeface="+mj-ea"/>
                <a:cs typeface="+mj-cs"/>
              </a:rPr>
              <a:t>xor</a:t>
            </a:r>
            <a:r>
              <a:rPr lang="en-US" sz="1700" cap="all" dirty="0">
                <a:solidFill>
                  <a:srgbClr val="366658"/>
                </a:solidFill>
                <a:latin typeface="+mj-lt"/>
                <a:ea typeface="+mj-ea"/>
                <a:cs typeface="+mj-cs"/>
              </a:rPr>
              <a:t> [</a:t>
            </a:r>
            <a:r>
              <a:rPr lang="en-US" sz="1700" cap="all" dirty="0" err="1">
                <a:solidFill>
                  <a:srgbClr val="366658"/>
                </a:solidFill>
                <a:latin typeface="+mj-lt"/>
                <a:ea typeface="+mj-ea"/>
                <a:cs typeface="+mj-cs"/>
              </a:rPr>
              <a:t>esi</a:t>
            </a:r>
            <a:r>
              <a:rPr lang="en-US" sz="1700" cap="all" dirty="0">
                <a:solidFill>
                  <a:srgbClr val="366658"/>
                </a:solidFill>
                <a:latin typeface="+mj-lt"/>
                <a:ea typeface="+mj-ea"/>
                <a:cs typeface="+mj-cs"/>
              </a:rPr>
              <a:t>], al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aplicată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fiecărui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caracter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folosind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cheia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700" cap="all" dirty="0">
                <a:solidFill>
                  <a:srgbClr val="366658"/>
                </a:solidFill>
                <a:latin typeface="+mj-lt"/>
                <a:ea typeface="+mj-ea"/>
                <a:cs typeface="+mj-cs"/>
              </a:rPr>
              <a:t>0x42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iar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pointerul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incrementat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parcursul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buclei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Valoarea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ecx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controlează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numărul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caractere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procesate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Bucla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ușor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identificat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Graph View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unde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fluxul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execuție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clar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delimitat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codul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criptare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izolat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într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-un bloc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repetitiv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iar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după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terminarea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programul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afișează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casetă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mesaj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cu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MessageBoxA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Astfel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bucle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criptare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apar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frecvent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fișiere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malware,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fiind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utilizate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ascunderea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stringurilor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sensibile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ofuscarea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shellcode-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ului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evitarea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detecției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statice.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permite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recunoașterea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rapidă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acestor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modele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prin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analiza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structurii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control-flow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și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secvențelor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caracteristice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instrucțiuni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precum </a:t>
            </a:r>
            <a:r>
              <a:rPr lang="en-US" sz="1700" cap="all" dirty="0" err="1">
                <a:solidFill>
                  <a:srgbClr val="366658"/>
                </a:solidFill>
                <a:latin typeface="+mj-lt"/>
                <a:ea typeface="+mj-ea"/>
                <a:cs typeface="+mj-cs"/>
              </a:rPr>
              <a:t>xor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700" cap="all" dirty="0">
                <a:solidFill>
                  <a:srgbClr val="366658"/>
                </a:solidFill>
                <a:latin typeface="+mj-lt"/>
                <a:ea typeface="+mj-ea"/>
                <a:cs typeface="+mj-cs"/>
              </a:rPr>
              <a:t>loop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700" cap="all" dirty="0">
                <a:solidFill>
                  <a:srgbClr val="366658"/>
                </a:solidFill>
                <a:latin typeface="+mj-lt"/>
                <a:ea typeface="+mj-ea"/>
                <a:cs typeface="+mj-cs"/>
              </a:rPr>
              <a:t>mov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700" cap="all" dirty="0">
                <a:solidFill>
                  <a:srgbClr val="366658"/>
                </a:solidFill>
                <a:latin typeface="+mj-lt"/>
                <a:ea typeface="+mj-ea"/>
                <a:cs typeface="+mj-cs"/>
              </a:rPr>
              <a:t>inc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CA67D3-632F-3ACE-3FF5-168AC8BB0FE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662330" y="2007720"/>
            <a:ext cx="3149117" cy="4586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99B8588A-D7CA-865C-90F3-B616708EEC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191" y="4017940"/>
            <a:ext cx="7972259" cy="45719"/>
          </a:xfrm>
          <a:prstGeom prst="rect">
            <a:avLst/>
          </a:prstGeom>
          <a:solidFill>
            <a:srgbClr val="366658">
              <a:alpha val="50000"/>
            </a:srgbClr>
          </a:solidFill>
          <a:ln w="9525">
            <a:noFill/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D324E0A-3600-32B2-DC24-8E0A955851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191" y="5677523"/>
            <a:ext cx="7972259" cy="45719"/>
          </a:xfrm>
          <a:prstGeom prst="rect">
            <a:avLst/>
          </a:prstGeom>
          <a:solidFill>
            <a:srgbClr val="366658">
              <a:alpha val="70000"/>
            </a:srgbClr>
          </a:solidFill>
          <a:ln w="9525">
            <a:noFill/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804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0324909" y="1886"/>
            <a:ext cx="1867091" cy="74191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4000">
                <a:schemeClr val="bg1">
                  <a:lumMod val="85000"/>
                </a:schemeClr>
              </a:gs>
              <a:gs pos="83000">
                <a:schemeClr val="bg1">
                  <a:lumMod val="8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01244" y="163414"/>
            <a:ext cx="10614608" cy="5696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Compilarea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unui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exemplu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(</a:t>
            </a:r>
            <a:r>
              <a:rPr lang="en-US" dirty="0">
                <a:solidFill>
                  <a:srgbClr val="C00000"/>
                </a:solidFill>
              </a:rPr>
              <a:t>mic.asm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) </a:t>
            </a:r>
            <a:r>
              <a:rPr lang="en-US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în</a:t>
            </a: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: </a:t>
            </a:r>
            <a:r>
              <a:rPr lang="en-US" dirty="0">
                <a:solidFill>
                  <a:srgbClr val="C00000"/>
                </a:solidFill>
              </a:rPr>
              <a:t>F</a:t>
            </a:r>
            <a:r>
              <a:rPr lang="en-US" u="sng" dirty="0">
                <a:solidFill>
                  <a:srgbClr val="5B9BD5">
                    <a:lumMod val="75000"/>
                  </a:srgbClr>
                </a:solidFill>
              </a:rPr>
              <a:t>ASM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" y="743805"/>
            <a:ext cx="12192000" cy="62386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195598" y="905333"/>
            <a:ext cx="9996402" cy="5661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GUI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4.0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specifică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formatul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executabilului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ca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fiind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PE (Portable Executable)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interfața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grafică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Windows,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versiunea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4.0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entry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start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definește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punctul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intrare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al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programului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unde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execuția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începe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268BD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include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'INCLUDE/win32a.inc'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include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fișierul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antet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'win32a.inc' care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conține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macro-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uri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și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definiții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interfața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cu API-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ul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Windows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268BD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section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'.data'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readable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writeable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începe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secțiune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date care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poate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fi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citită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și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scrisă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268BD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title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268BD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 err="1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Inginerie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Inversa'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definește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un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șir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caractere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titlu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terminat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cu null (0)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 fi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folosit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mesaj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268BD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'Malware'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definește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un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șir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caractere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mesaj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terminat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cu null (0)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268BD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section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'.text'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readable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executable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începe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secțiunea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cod, care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poate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fi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citită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și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executată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start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eticheta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'start', care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este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punctul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intrare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al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programului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push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pune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valoarea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0 pe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stivă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reprezentând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handle-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ul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fereastra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părinte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niciuna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acest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caz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push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68BD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title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pune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adresa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șirului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titlu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stivă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push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pune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adresa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șirului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mesaj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stivă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push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pune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valoarea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0 pe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stivă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care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reprezintă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stilul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cutiei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mesaj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(MB_OK)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call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000" dirty="0" err="1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MessageBoxA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apelează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funcția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MessageBoxA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din user32.dll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push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pune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valoarea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0 pe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stivă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argument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ExitProcess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care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indică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statusul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ieșire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call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000" dirty="0" err="1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ExitProcess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apelează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funcția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ExitProcess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din kernel32.dll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încheia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programul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268BD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section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'.</a:t>
            </a:r>
            <a:r>
              <a:rPr lang="en-US" sz="1000" dirty="0" err="1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idata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268BD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readable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writeable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începe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secțiunea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date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importuri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care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poate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fi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citită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și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scrisă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kernel32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'KERNEL32.DLL'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\   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specifică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că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vom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folosi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funcții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din KERNEL32.DLL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user32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'USER32.DLL'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și din USER32.DLL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268BD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kernel32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\                   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începe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definițiile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import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kernel32.dll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000" dirty="0" err="1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ExitProcess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 err="1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ExitProcess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specifică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că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dorim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folosim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funcția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ExitProcess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din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acest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DLL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268BD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user32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\                     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începe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definițiile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import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user32.dll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000" dirty="0" err="1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MessageBoxA</a:t>
            </a:r>
            <a:r>
              <a:rPr lang="en-US" sz="10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 err="1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MessageBoxA</a:t>
            </a:r>
            <a:r>
              <a:rPr lang="en-US" sz="10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>
                <a:solidFill>
                  <a:srgbClr val="657B8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specifică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că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dorim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să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folosim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funcția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MessageBoxA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din </a:t>
            </a:r>
            <a:r>
              <a:rPr lang="en-US" sz="1000" i="1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acest</a:t>
            </a:r>
            <a:r>
              <a:rPr lang="en-US" sz="1000" i="1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DLL</a:t>
            </a:r>
            <a:endParaRPr lang="en-US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2104876" y="774998"/>
            <a:ext cx="45719" cy="6083002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Left Brace 2"/>
          <p:cNvSpPr/>
          <p:nvPr/>
        </p:nvSpPr>
        <p:spPr>
          <a:xfrm>
            <a:off x="1713786" y="2817340"/>
            <a:ext cx="376881" cy="1451919"/>
          </a:xfrm>
          <a:prstGeom prst="leftBrac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Left Brace 8"/>
          <p:cNvSpPr/>
          <p:nvPr/>
        </p:nvSpPr>
        <p:spPr>
          <a:xfrm>
            <a:off x="1709461" y="4508156"/>
            <a:ext cx="376881" cy="1577547"/>
          </a:xfrm>
          <a:prstGeom prst="leftBrac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10" name="Left Brace 9"/>
          <p:cNvSpPr/>
          <p:nvPr/>
        </p:nvSpPr>
        <p:spPr>
          <a:xfrm>
            <a:off x="1767018" y="2038865"/>
            <a:ext cx="323649" cy="618308"/>
          </a:xfrm>
          <a:prstGeom prst="leftBrace">
            <a:avLst>
              <a:gd name="adj1" fmla="val 12151"/>
              <a:gd name="adj2" fmla="val 5000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3057" y="2144819"/>
            <a:ext cx="6574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prstClr val="black"/>
                </a:solidFill>
              </a:rPr>
              <a:t>.data</a:t>
            </a:r>
          </a:p>
        </p:txBody>
      </p:sp>
      <p:sp>
        <p:nvSpPr>
          <p:cNvPr id="5" name="Rectangle 4"/>
          <p:cNvSpPr/>
          <p:nvPr/>
        </p:nvSpPr>
        <p:spPr>
          <a:xfrm>
            <a:off x="996622" y="3358633"/>
            <a:ext cx="600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prstClr val="black"/>
                </a:solidFill>
              </a:rPr>
              <a:t>.text</a:t>
            </a:r>
          </a:p>
        </p:txBody>
      </p:sp>
      <p:sp>
        <p:nvSpPr>
          <p:cNvPr id="6" name="Rectangle 5"/>
          <p:cNvSpPr/>
          <p:nvPr/>
        </p:nvSpPr>
        <p:spPr>
          <a:xfrm>
            <a:off x="899525" y="5099907"/>
            <a:ext cx="710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prstClr val="black"/>
                </a:solidFill>
              </a:rPr>
              <a:t>.idata</a:t>
            </a:r>
          </a:p>
        </p:txBody>
      </p:sp>
    </p:spTree>
    <p:extLst>
      <p:ext uri="{BB962C8B-B14F-4D97-AF65-F5344CB8AC3E}">
        <p14:creationId xmlns:p14="http://schemas.microsoft.com/office/powerpoint/2010/main" val="12447693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35AF73E2-3D20-AE15-5A6A-F1F51E8EF95D}"/>
              </a:ext>
            </a:extLst>
          </p:cNvPr>
          <p:cNvSpPr/>
          <p:nvPr/>
        </p:nvSpPr>
        <p:spPr>
          <a:xfrm>
            <a:off x="6489087" y="2604462"/>
            <a:ext cx="4996422" cy="3853093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A0F4926A-8D76-788E-5E50-F1089779EED5}"/>
              </a:ext>
            </a:extLst>
          </p:cNvPr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BA85E-2B93-B574-2858-A206D8E76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 se </a:t>
            </a:r>
            <a:r>
              <a:rPr lang="en-US" dirty="0" err="1"/>
              <a:t>întâmplă</a:t>
            </a:r>
            <a:r>
              <a:rPr lang="en-US" dirty="0"/>
              <a:t> </a:t>
            </a:r>
            <a:r>
              <a:rPr lang="en-US" dirty="0" err="1"/>
              <a:t>dacă</a:t>
            </a:r>
            <a:r>
              <a:rPr lang="en-US" dirty="0"/>
              <a:t> </a:t>
            </a:r>
            <a:r>
              <a:rPr lang="en-US" dirty="0" err="1"/>
              <a:t>textul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lung </a:t>
            </a:r>
            <a:r>
              <a:rPr lang="en-US" dirty="0" err="1"/>
              <a:t>decât</a:t>
            </a:r>
            <a:r>
              <a:rPr lang="en-US" dirty="0"/>
              <a:t> 8 bytes?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86456-5984-4395-2CF1-D6CB3F314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403398" cy="427706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În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codul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actual,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lungimea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textului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determinată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automat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această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linie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= $ - text 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Aceasta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înseamnă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= 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adresă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curentă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- 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adresă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text),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adică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numărul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octeți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din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șirul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text.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Dacă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text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conține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mai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mult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8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caractere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exemplu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'SuperSecretText123', 0),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valoarea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lui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fi automat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actualizată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iar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bucla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loop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cripta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toate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caracterele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nu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doar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8.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Deci nu e 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o problem, codul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scris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corect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funcționeze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cu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orice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lungime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text.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Numărul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08h pe care l-ai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văzut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IDA era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generat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automat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lungimea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exactă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stringului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inițial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(„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SecretText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 are 10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caractere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poate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\0 nu 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inclus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s-a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tăiat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la 8 din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motive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exemplu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).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E33F5E-63E7-1C2A-8AA5-80A42689A801}"/>
              </a:ext>
            </a:extLst>
          </p:cNvPr>
          <p:cNvSpPr txBox="1">
            <a:spLocks/>
          </p:cNvSpPr>
          <p:nvPr/>
        </p:nvSpPr>
        <p:spPr>
          <a:xfrm>
            <a:off x="6647764" y="2684993"/>
            <a:ext cx="4785390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Dacă registrul al conține valoarea 0, atunci operația: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xor [esi], al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va deveni echivalentă cu: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xor [esi], 0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Iar orice valoare XOR 0 = valoarea originală.  Așadar, în acest caz nu se produce nicio criptare: Textul rămâne nemodificat în memorie.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Dacă punem key db 0x00, deci al devine zero, și xor [esi], al devine inofensiv.”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12024C-00CD-0BD7-D7CA-6E7C3EAA0E26}"/>
              </a:ext>
            </a:extLst>
          </p:cNvPr>
          <p:cNvSpPr txBox="1"/>
          <p:nvPr/>
        </p:nvSpPr>
        <p:spPr>
          <a:xfrm>
            <a:off x="7606863" y="2159483"/>
            <a:ext cx="3048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>
                <a:solidFill>
                  <a:schemeClr val="tx1">
                    <a:lumMod val="65000"/>
                    <a:lumOff val="35000"/>
                  </a:schemeClr>
                </a:solidFill>
              </a:rPr>
              <a:t>Ce se întâmplă dacă al = 0?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0452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CA21B-C422-D991-C93F-DEE502F18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8CA4B-A516-CB4D-B114-64A84AF35A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420000">
            <a:off x="229662" y="1238200"/>
            <a:ext cx="10481523" cy="2766528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C.7.8</a:t>
            </a:r>
            <a:br>
              <a:rPr lang="en-US" dirty="0"/>
            </a:br>
            <a:r>
              <a:rPr lang="it-IT" dirty="0"/>
              <a:t>IDA &amp; Ingineria inversă de cod malware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5FAC8E-B22C-28EA-7DB5-51F5B49E646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3976">
            <a:off x="4050831" y="4762904"/>
            <a:ext cx="972273" cy="116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3903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AAC8B-226F-9CF6-997D-0AC0EBE72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5E31E689-7359-33EA-AE52-DB617C393F78}"/>
              </a:ext>
            </a:extLst>
          </p:cNvPr>
          <p:cNvSpPr/>
          <p:nvPr/>
        </p:nvSpPr>
        <p:spPr>
          <a:xfrm>
            <a:off x="347981" y="3784784"/>
            <a:ext cx="3757227" cy="2410673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429423CF-DDA1-9B73-51A1-EFC74ED069A1}"/>
              </a:ext>
            </a:extLst>
          </p:cNvPr>
          <p:cNvSpPr/>
          <p:nvPr/>
        </p:nvSpPr>
        <p:spPr>
          <a:xfrm>
            <a:off x="189186" y="160222"/>
            <a:ext cx="11805220" cy="6537556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E06D66-033A-ADC9-BEDF-CC2C84BB5132}"/>
              </a:ext>
            </a:extLst>
          </p:cNvPr>
          <p:cNvSpPr txBox="1"/>
          <p:nvPr/>
        </p:nvSpPr>
        <p:spPr>
          <a:xfrm>
            <a:off x="499649" y="736639"/>
            <a:ext cx="34397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îmbunătăți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lizibilitatea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și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reduce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oboseala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vizuală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IDA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oferă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posibilitatea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a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personaliza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culorile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interfeței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Următorii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pași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permit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comutarea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 o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temă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întunecată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F500F97-66E5-3742-7CB4-43AAB8207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517" y="3887133"/>
            <a:ext cx="3602406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sng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Pași pentru activarea modului Dark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Mergem în bara de sus la: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Options → Colors...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Se deschide fereastra „IDA Colors”, unde putem selecta: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Theme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: alege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Dark background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Pentru stiluri personalizate, se poate ajusta manual fiecare categorie de culoare: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Instrucțiuni, comentarii, constante, simboluri, etc.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Apăsăm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Apply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apoi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OK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pentru a salva și ieși.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18877C19-07E1-21F0-C617-F382C2E45F69}"/>
              </a:ext>
            </a:extLst>
          </p:cNvPr>
          <p:cNvSpPr/>
          <p:nvPr/>
        </p:nvSpPr>
        <p:spPr>
          <a:xfrm>
            <a:off x="347981" y="535360"/>
            <a:ext cx="3757227" cy="2124713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6BE358-2C51-DD90-AD8A-3616976CF74A}"/>
              </a:ext>
            </a:extLst>
          </p:cNvPr>
          <p:cNvSpPr/>
          <p:nvPr/>
        </p:nvSpPr>
        <p:spPr>
          <a:xfrm>
            <a:off x="347981" y="3187259"/>
            <a:ext cx="10380017" cy="70339"/>
          </a:xfrm>
          <a:prstGeom prst="rect">
            <a:avLst/>
          </a:prstGeom>
          <a:solidFill>
            <a:srgbClr val="3666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9F68E9-13FE-6303-E5E3-D8B510EA7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9844" y="334437"/>
            <a:ext cx="7519640" cy="61797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27549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79240-BF88-61AC-E14A-960B4032A5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DB48658F-EAF1-E7B3-D365-04862F3D5A29}"/>
              </a:ext>
            </a:extLst>
          </p:cNvPr>
          <p:cNvSpPr/>
          <p:nvPr/>
        </p:nvSpPr>
        <p:spPr>
          <a:xfrm>
            <a:off x="6419981" y="1451574"/>
            <a:ext cx="5409668" cy="488709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8C7FF229-9544-4D15-3A19-30432B553496}"/>
              </a:ext>
            </a:extLst>
          </p:cNvPr>
          <p:cNvSpPr/>
          <p:nvPr/>
        </p:nvSpPr>
        <p:spPr>
          <a:xfrm>
            <a:off x="189186" y="160222"/>
            <a:ext cx="11805220" cy="6537556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ED17FD-B28F-E662-B58B-2E4E730D7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62" y="390984"/>
            <a:ext cx="5638238" cy="6024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C3F54B5-971C-EC4E-A70C-556EFCC41072}"/>
              </a:ext>
            </a:extLst>
          </p:cNvPr>
          <p:cNvSpPr txBox="1"/>
          <p:nvPr/>
        </p:nvSpPr>
        <p:spPr>
          <a:xfrm>
            <a:off x="6372949" y="323908"/>
            <a:ext cx="545670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În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cazul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executabilelor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VB6,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logica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programului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nu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este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prezentă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ca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funcții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x86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clasice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Ea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este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distribuită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între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runtime-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ul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VB (msvbvm60.dll)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și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codul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apel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iar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analiza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trebuie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să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combine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pași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statici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(IDA)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și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dinamici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(debugging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timp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real).</a:t>
            </a:r>
          </a:p>
        </p:txBody>
      </p:sp>
      <p:sp>
        <p:nvSpPr>
          <p:cNvPr id="17" name="Rectangle 1">
            <a:extLst>
              <a:ext uri="{FF2B5EF4-FFF2-40B4-BE49-F238E27FC236}">
                <a16:creationId xmlns:a16="http://schemas.microsoft.com/office/drawing/2014/main" id="{D90DF69D-DB17-B281-E78C-7590ECBF4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2471" y="1591348"/>
            <a:ext cx="461055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1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 Bara de 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unelte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sus)</a:t>
            </a: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Conține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butoane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pentru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rulare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F9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),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pas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cu pas 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F7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F8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),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comutare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între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IDA View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Hex View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Graph View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și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setare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de breakpoint 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Ctrl+B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).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Indicatori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colorați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arată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starea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segmentelor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(cod, date,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simboluri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externe etc.).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A25DDD67-799B-9A79-0CA5-F9ABFA051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12653" y="2965234"/>
            <a:ext cx="2821585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2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en-US" altLang="en-US" sz="1000" b="1" i="0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IDA View-EIP</a:t>
            </a:r>
            <a:r>
              <a:rPr kumimoji="0" lang="en-US" altLang="en-US" sz="1000" b="1" i="0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(</a:t>
            </a:r>
            <a:r>
              <a:rPr kumimoji="0" lang="en-US" altLang="en-US" sz="1000" b="1" i="0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stânga</a:t>
            </a:r>
            <a:r>
              <a:rPr kumimoji="0" lang="en-US" altLang="en-US" sz="1000" b="1" i="0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1" i="0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sus)</a:t>
            </a:r>
            <a:endParaRPr kumimoji="0" lang="en-US" altLang="en-US" sz="1000" b="1" i="0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Afișează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conținutul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segmentului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.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idata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, cu focus pe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importurile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din MSVBVM60.DLL (runtime-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ul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VB6).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Funcții 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precum __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vbaVarMove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, __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vbaStrVarMove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sunt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esențiale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pentru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execuția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codului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VB6.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5">
            <a:extLst>
              <a:ext uri="{FF2B5EF4-FFF2-40B4-BE49-F238E27FC236}">
                <a16:creationId xmlns:a16="http://schemas.microsoft.com/office/drawing/2014/main" id="{033D5301-B5A2-08F1-3DE9-1A2185D4DB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2471" y="2965235"/>
            <a:ext cx="2176877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3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Hex View-1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(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jos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1" i="0" u="none" strike="noStrike" cap="none" normalizeH="0" baseline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stânga</a:t>
            </a: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</a:t>
            </a: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Vizualizare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format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hexazecimal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memoriei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sincronizată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cu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instrucțiunile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ASM.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Permite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identificarea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exactă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valorilor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binare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stringurilor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stocate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secțiuni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7">
            <a:extLst>
              <a:ext uri="{FF2B5EF4-FFF2-40B4-BE49-F238E27FC236}">
                <a16:creationId xmlns:a16="http://schemas.microsoft.com/office/drawing/2014/main" id="{59DC8A3A-66E7-D6EB-D1F7-5AB0C09D6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2471" y="4339122"/>
            <a:ext cx="3466292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4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Stack View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(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dreapta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1" i="0" u="none" strike="noStrike" cap="none" normalizeH="0" baseline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jos</a:t>
            </a: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</a:t>
            </a: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Afișează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stiva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momentul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execuției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cu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funcțiile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apelate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parametrii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lor.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Util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pentru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urmărirea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apelurilor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lanț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call stack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și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identificarea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locului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în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care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este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procesată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parola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CCC9A776-9740-7584-F674-2995497764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2470" y="5476892"/>
            <a:ext cx="5409667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5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Modules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și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Threads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(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dreapta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1" i="0" u="none" strike="noStrike" cap="none" normalizeH="0" baseline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mijloc</a:t>
            </a: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</a:t>
            </a: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lang="en-US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Modules</a:t>
            </a:r>
            <a:r>
              <a:rPr lang="en-US" alt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listează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toate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DLL-urile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încărcate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în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proces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,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inclusiv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MSVBVM60.DLL, user32.dll, kernel32.dll etc.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Threads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arată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thread-urile active </a:t>
            </a:r>
            <a:r>
              <a:rPr lang="en-US" alt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ale aplicației, important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în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cazul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aplicațiilor</a:t>
            </a:r>
            <a:r>
              <a:rPr lang="en-US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multi-threaded.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094DEF-7D4A-F142-0E67-6E83DF527F91}"/>
              </a:ext>
            </a:extLst>
          </p:cNvPr>
          <p:cNvSpPr/>
          <p:nvPr/>
        </p:nvSpPr>
        <p:spPr>
          <a:xfrm>
            <a:off x="6419983" y="2844448"/>
            <a:ext cx="5409667" cy="70339"/>
          </a:xfrm>
          <a:prstGeom prst="rect">
            <a:avLst/>
          </a:prstGeom>
          <a:solidFill>
            <a:srgbClr val="3666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0A0822-DBC7-18B8-530A-970EB1BA8CCB}"/>
              </a:ext>
            </a:extLst>
          </p:cNvPr>
          <p:cNvSpPr/>
          <p:nvPr/>
        </p:nvSpPr>
        <p:spPr>
          <a:xfrm>
            <a:off x="6419983" y="4202887"/>
            <a:ext cx="5409667" cy="70339"/>
          </a:xfrm>
          <a:prstGeom prst="rect">
            <a:avLst/>
          </a:prstGeom>
          <a:solidFill>
            <a:srgbClr val="3666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9E1CE0-0E65-E992-AB5B-41550F2DD442}"/>
              </a:ext>
            </a:extLst>
          </p:cNvPr>
          <p:cNvSpPr/>
          <p:nvPr/>
        </p:nvSpPr>
        <p:spPr>
          <a:xfrm>
            <a:off x="6424368" y="5271858"/>
            <a:ext cx="5409667" cy="70339"/>
          </a:xfrm>
          <a:prstGeom prst="rect">
            <a:avLst/>
          </a:prstGeom>
          <a:solidFill>
            <a:srgbClr val="3666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F1B66D-A24A-626D-420B-D1FC9DDB4692}"/>
              </a:ext>
            </a:extLst>
          </p:cNvPr>
          <p:cNvSpPr/>
          <p:nvPr/>
        </p:nvSpPr>
        <p:spPr>
          <a:xfrm>
            <a:off x="6419982" y="1451574"/>
            <a:ext cx="5409667" cy="70339"/>
          </a:xfrm>
          <a:prstGeom prst="rect">
            <a:avLst/>
          </a:prstGeom>
          <a:solidFill>
            <a:srgbClr val="3666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33116D-83CA-AF98-FEDA-C7AF438E9AC5}"/>
              </a:ext>
            </a:extLst>
          </p:cNvPr>
          <p:cNvSpPr/>
          <p:nvPr/>
        </p:nvSpPr>
        <p:spPr>
          <a:xfrm>
            <a:off x="8734759" y="2902199"/>
            <a:ext cx="54777" cy="1300688"/>
          </a:xfrm>
          <a:prstGeom prst="rect">
            <a:avLst/>
          </a:prstGeom>
          <a:solidFill>
            <a:srgbClr val="3666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698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D08678-5605-8992-127E-A48A0BD41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01F5D7BF-ADD2-4B1C-FE35-F8E5521502E4}"/>
              </a:ext>
            </a:extLst>
          </p:cNvPr>
          <p:cNvSpPr/>
          <p:nvPr/>
        </p:nvSpPr>
        <p:spPr>
          <a:xfrm>
            <a:off x="373558" y="418318"/>
            <a:ext cx="5202364" cy="60551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0F0F095E-2A10-0CA5-FB6D-10CEC9680119}"/>
              </a:ext>
            </a:extLst>
          </p:cNvPr>
          <p:cNvSpPr/>
          <p:nvPr/>
        </p:nvSpPr>
        <p:spPr>
          <a:xfrm>
            <a:off x="189186" y="160222"/>
            <a:ext cx="11805220" cy="6537556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DD74F0-1B3E-4BB2-5BEF-3EDDCBBC2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081" y="390985"/>
            <a:ext cx="5692403" cy="60825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06FF273B-1268-A48C-3486-B8ABF3F6A9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455" y="521455"/>
            <a:ext cx="4914451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1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Meniul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„Open 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subviews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” (View → Open </a:t>
            </a:r>
            <a:r>
              <a:rPr kumimoji="0" lang="en-US" altLang="en-US" sz="1000" b="1" i="0" u="none" strike="noStrike" cap="none" normalizeH="0" baseline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subviews</a:t>
            </a: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)</a:t>
            </a: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Acesta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este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centrul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comandă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pentru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toate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subferestrele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1000" b="0" i="0" u="none" strike="noStrike" cap="none" normalizeH="0" baseline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analiză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 Functions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este lista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tuturor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funcțiilor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recunoscute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 Imports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/ Exports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–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vizualizarea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dependințelor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și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a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punctelor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de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intrare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 Threads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Segments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Structures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Strings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Local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types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–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acces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la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componente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interne ale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fișierului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executabil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 Cross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references 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xrefs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)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–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permite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vezi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unde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și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cum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este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folosită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o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variabilă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un string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sau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o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funcție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8C8B396D-6AAE-9CF8-34FB-4A6507F961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455" y="2284558"/>
            <a:ext cx="4780105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2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 Hex View-1 (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jos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1" i="0" u="none" strike="noStrike" cap="none" normalizeH="0" baseline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stânga</a:t>
            </a: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)</a:t>
            </a: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Afișează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conținutul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binar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brut al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programului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Săritura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este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sincronizată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cu zona de cod: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când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navighezi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ASM,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vezi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codul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sursă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hexazecimal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0FC80E9C-4177-EFEC-3334-6C373BB5CF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455" y="3357726"/>
            <a:ext cx="470353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3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 Stack View (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jos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1" i="0" u="none" strike="noStrike" cap="none" normalizeH="0" baseline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dreapta</a:t>
            </a: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)</a:t>
            </a: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Vizualizarea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timp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real a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stivei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timpul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execuției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Permite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identificarea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pașilor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apel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call stack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și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înțelegerea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fluxului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de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execuție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B8EB5807-05C2-FC52-096B-E75B3E6A89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455" y="4314196"/>
            <a:ext cx="377379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4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Fereastra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„Output” (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jos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tot)</a:t>
            </a: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Afișează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rezultate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ale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comenzilor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IDC,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căutări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erori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alerte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În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această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captură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se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observă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eșecul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căutării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stringului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„atm2”.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D4BAF386-FF12-E19C-DE70-45B5B09C02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455" y="5270667"/>
            <a:ext cx="5055808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5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 General Registers &amp; Threads / Modules (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dreapta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sus)</a:t>
            </a: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Registrele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procesorului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sunt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actualizate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timp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real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când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se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rulează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programul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 Modules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toate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DLL-urile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încărcate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inclusiv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MSVBVM60.DLL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necesar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executabilele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VB6.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 Threads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starea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curentă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a thread-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urilor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din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aplicație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(important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pentru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analiză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concurentă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sau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GUI blocking).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9665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E94B28DD-CBC8-17B5-B66F-F01B141D8375}"/>
              </a:ext>
            </a:extLst>
          </p:cNvPr>
          <p:cNvSpPr/>
          <p:nvPr/>
        </p:nvSpPr>
        <p:spPr>
          <a:xfrm>
            <a:off x="905990" y="3400006"/>
            <a:ext cx="4810609" cy="3023203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73D4CFF2-1D2B-CF45-1782-A7418A8AB046}"/>
              </a:ext>
            </a:extLst>
          </p:cNvPr>
          <p:cNvSpPr/>
          <p:nvPr/>
        </p:nvSpPr>
        <p:spPr>
          <a:xfrm>
            <a:off x="6420623" y="3407001"/>
            <a:ext cx="4865384" cy="3016209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DAE1B733-5330-F59A-13F7-A7436A45AC02}"/>
              </a:ext>
            </a:extLst>
          </p:cNvPr>
          <p:cNvSpPr/>
          <p:nvPr/>
        </p:nvSpPr>
        <p:spPr>
          <a:xfrm>
            <a:off x="451104" y="2003304"/>
            <a:ext cx="11289792" cy="4586472"/>
          </a:xfrm>
          <a:prstGeom prst="flowChartProcess">
            <a:avLst/>
          </a:prstGeom>
          <a:solidFill>
            <a:srgbClr val="70AD47">
              <a:lumMod val="75000"/>
              <a:alpha val="8000"/>
            </a:srgbClr>
          </a:solidFill>
          <a:ln w="25400" cap="flat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r">
              <a:defRPr/>
            </a:pPr>
            <a:endParaRPr lang="en-US" sz="4400" kern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EFFC87-239E-5772-35F3-D3E5333D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Concluzie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9888-7A78-6A39-7CE7-4792E13EA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42415"/>
            <a:ext cx="11029615" cy="1070244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IDA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este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în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primul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rând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un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dezasamblor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static,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are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și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funcționalități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debugging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dinamic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astfel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că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poate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fi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folosit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atât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analiză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statică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cât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și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analiză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dinamică, dar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unele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limitări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ales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în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versiunea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gratuită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5C720A2-9866-6FA7-EC61-AD25AFCF4F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0731" y="3622179"/>
            <a:ext cx="4241867" cy="22929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1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Dezasamblor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(Static Analysis) –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partea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principală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din IDA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Ia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un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fișier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binar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(ex: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.exe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.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dll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.bin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și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îl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convertește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în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instrucțiuni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de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asamblare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mov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cmp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jmp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etc.),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grafuri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de control (Graph View),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structuri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(Imports, Strings, Segments, 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etc.).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Nu </a:t>
            </a:r>
            <a:r>
              <a:rPr kumimoji="0" lang="en-US" altLang="en-US" sz="1100" b="1" i="0" u="none" strike="noStrike" cap="none" normalizeH="0" baseline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rulează</a:t>
            </a:r>
            <a:r>
              <a:rPr kumimoji="0" lang="en-US" altLang="en-US" sz="11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programul</a:t>
            </a:r>
            <a:r>
              <a:rPr lang="en-US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 ci 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doar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analizează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ca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Putem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face: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reconstrucție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de flux logic,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redenumire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de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funcții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variabile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analiză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secțiunilor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semnăturilor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constante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etc.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1C21D98-33F3-5F4B-E7B3-DF900D79C3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0115" y="3450998"/>
            <a:ext cx="4111154" cy="3016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2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 Debugger (Dynamic Analysis) – 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opțional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1" i="0" u="none" strike="noStrike" cap="none" normalizeH="0" baseline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IDA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Rulează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executabilul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într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-un 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mediu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controlat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îți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arată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registre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timp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real (EAX, ECX…),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stivă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ESP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call stack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),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memorie 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modificată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executarea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pas cu pas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F7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Unicode MS" panose="020B0604020202020204" pitchFamily="34" charset="-128"/>
              </a:rPr>
              <a:t>F8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),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breakpoint-uri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(pe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instrucții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funcții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imports).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Este compatibil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cu: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Windows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executables (x86/x64),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GDB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pentru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Linux,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Android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iOS 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versiunea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Pro).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1" i="0" u="none" strike="noStrike" cap="none" normalizeH="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Limitări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Versiunea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Free are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funcționalități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dinamice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limitate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Debugging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avansat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(ex: kernel-mode, trace-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uri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automate) 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disponibil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doar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 IDA Pro + driver.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08F692-82F1-EAAF-ADC0-51C6527EED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4560" y="406459"/>
            <a:ext cx="1397823" cy="139782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4A132D-9844-C873-4978-FF6A6B65B4B8}"/>
              </a:ext>
            </a:extLst>
          </p:cNvPr>
          <p:cNvSpPr/>
          <p:nvPr/>
        </p:nvSpPr>
        <p:spPr>
          <a:xfrm>
            <a:off x="6041222" y="3467957"/>
            <a:ext cx="54778" cy="2856329"/>
          </a:xfrm>
          <a:prstGeom prst="rect">
            <a:avLst/>
          </a:prstGeom>
          <a:solidFill>
            <a:srgbClr val="3666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4462EA-05F3-FDA9-871E-5DB420213DC2}"/>
              </a:ext>
            </a:extLst>
          </p:cNvPr>
          <p:cNvSpPr/>
          <p:nvPr/>
        </p:nvSpPr>
        <p:spPr>
          <a:xfrm>
            <a:off x="905990" y="3068434"/>
            <a:ext cx="10380017" cy="70339"/>
          </a:xfrm>
          <a:prstGeom prst="rect">
            <a:avLst/>
          </a:prstGeom>
          <a:solidFill>
            <a:srgbClr val="3666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639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Process 6"/>
          <p:cNvSpPr/>
          <p:nvPr/>
        </p:nvSpPr>
        <p:spPr>
          <a:xfrm>
            <a:off x="6650735" y="1956816"/>
            <a:ext cx="5110048" cy="1840992"/>
          </a:xfrm>
          <a:prstGeom prst="flowChartProcess">
            <a:avLst/>
          </a:prstGeom>
          <a:solidFill>
            <a:schemeClr val="accent2">
              <a:lumMod val="75000"/>
              <a:alpha val="8000"/>
            </a:schemeClr>
          </a:solidFill>
          <a:ln w="25400">
            <a:solidFill>
              <a:schemeClr val="tx1">
                <a:lumMod val="50000"/>
                <a:lumOff val="50000"/>
                <a:alpha val="59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Flowchart: Process 5"/>
          <p:cNvSpPr/>
          <p:nvPr/>
        </p:nvSpPr>
        <p:spPr>
          <a:xfrm>
            <a:off x="457200" y="1956816"/>
            <a:ext cx="5949696" cy="4742688"/>
          </a:xfrm>
          <a:prstGeom prst="flowChartProcess">
            <a:avLst/>
          </a:prstGeom>
          <a:solidFill>
            <a:schemeClr val="accent2">
              <a:lumMod val="75000"/>
              <a:alpha val="8000"/>
            </a:schemeClr>
          </a:solidFill>
          <a:ln w="25400">
            <a:solidFill>
              <a:schemeClr val="tx1">
                <a:lumMod val="50000"/>
                <a:lumOff val="50000"/>
                <a:alpha val="59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Bibliografie / resurse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888" y="2588928"/>
            <a:ext cx="5831800" cy="3678303"/>
          </a:xfrm>
        </p:spPr>
        <p:txBody>
          <a:bodyPr>
            <a:normAutofit fontScale="25000" lnSpcReduction="20000"/>
          </a:bodyPr>
          <a:lstStyle/>
          <a:p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Paul A. Gagniuc. </a:t>
            </a:r>
            <a:r>
              <a:rPr lang="en-US" sz="5600" i="1">
                <a:solidFill>
                  <a:schemeClr val="tx1">
                    <a:lumMod val="65000"/>
                    <a:lumOff val="35000"/>
                  </a:schemeClr>
                </a:solidFill>
              </a:rPr>
              <a:t>Antivirus Engines: From Methods to Innovations, Design, and Applications</a:t>
            </a:r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. Cambridge, MA: Elsevier Syngress, 2024. pp. 1-656.</a:t>
            </a:r>
          </a:p>
          <a:p>
            <a:endParaRPr lang="en-US" sz="5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Paul A. Gagniuc. </a:t>
            </a:r>
            <a:r>
              <a:rPr lang="en-US" sz="5600" i="1">
                <a:solidFill>
                  <a:schemeClr val="tx1">
                    <a:lumMod val="65000"/>
                    <a:lumOff val="35000"/>
                  </a:schemeClr>
                </a:solidFill>
              </a:rPr>
              <a:t>An Introduction to Programming Languages: Simultaneous Learning in Multiple Coding Environments. Synthesis Lectures on Computer Science</a:t>
            </a:r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. Springer International Publishing, 2023, pp. 1-280.</a:t>
            </a:r>
          </a:p>
          <a:p>
            <a:endParaRPr lang="en-US" sz="5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Paul A. Gagniuc. </a:t>
            </a:r>
            <a:r>
              <a:rPr lang="en-US" sz="5600" i="1">
                <a:solidFill>
                  <a:schemeClr val="tx1">
                    <a:lumMod val="65000"/>
                    <a:lumOff val="35000"/>
                  </a:schemeClr>
                </a:solidFill>
              </a:rPr>
              <a:t>Coding Examples from Simple to Complex - Applications in MATLAB</a:t>
            </a:r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, Springer, 2024, pp. 1-255.</a:t>
            </a:r>
          </a:p>
          <a:p>
            <a:endParaRPr lang="en-US" sz="5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Paul A. Gagniuc. </a:t>
            </a:r>
            <a:r>
              <a:rPr lang="en-US" sz="5600" i="1">
                <a:solidFill>
                  <a:schemeClr val="tx1">
                    <a:lumMod val="65000"/>
                    <a:lumOff val="35000"/>
                  </a:schemeClr>
                </a:solidFill>
              </a:rPr>
              <a:t>Coding Examples from Simple to Complex - Applications in Python</a:t>
            </a:r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, Springer, 2024, pp. 1-245.</a:t>
            </a:r>
          </a:p>
          <a:p>
            <a:endParaRPr lang="en-US" sz="5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Paul A. Gagniuc. </a:t>
            </a:r>
            <a:r>
              <a:rPr lang="en-US" sz="5600" i="1">
                <a:solidFill>
                  <a:schemeClr val="tx1">
                    <a:lumMod val="65000"/>
                    <a:lumOff val="35000"/>
                  </a:schemeClr>
                </a:solidFill>
              </a:rPr>
              <a:t>Coding Examples from Simple to Complex - Applications in Javascript</a:t>
            </a:r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, Springer, 2024, pp. 1-240.</a:t>
            </a:r>
          </a:p>
          <a:p>
            <a:endParaRPr lang="en-US" sz="5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Paul A. Gagniuc. </a:t>
            </a:r>
            <a:r>
              <a:rPr lang="en-US" sz="5600" i="1">
                <a:solidFill>
                  <a:schemeClr val="tx1">
                    <a:lumMod val="65000"/>
                    <a:lumOff val="35000"/>
                  </a:schemeClr>
                </a:solidFill>
              </a:rPr>
              <a:t>Markov chains: from theory to implementation and experimentation</a:t>
            </a:r>
            <a:r>
              <a:rPr lang="en-US" sz="5600">
                <a:solidFill>
                  <a:schemeClr val="tx1">
                    <a:lumMod val="65000"/>
                    <a:lumOff val="35000"/>
                  </a:schemeClr>
                </a:solidFill>
              </a:rPr>
              <a:t>. Hoboken, NJ,  John Wiley &amp; Sons, USA, 2017, ISBN: 978-1-119-38755-8.</a:t>
            </a:r>
          </a:p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866610" y="2687191"/>
            <a:ext cx="26782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https://github.com/gagniuc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735" y="3970542"/>
            <a:ext cx="5110048" cy="2728962"/>
          </a:xfrm>
          <a:prstGeom prst="rect">
            <a:avLst/>
          </a:prstGeom>
          <a:ln w="9525" cap="sq">
            <a:solidFill>
              <a:srgbClr val="000000"/>
            </a:solidFill>
            <a:prstDash val="dash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4047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Process 8"/>
          <p:cNvSpPr/>
          <p:nvPr/>
        </p:nvSpPr>
        <p:spPr>
          <a:xfrm>
            <a:off x="451262" y="1957630"/>
            <a:ext cx="11289474" cy="4742688"/>
          </a:xfrm>
          <a:prstGeom prst="flowChartProcess">
            <a:avLst/>
          </a:prstGeom>
          <a:solidFill>
            <a:srgbClr val="8CB64A">
              <a:lumMod val="75000"/>
              <a:alpha val="8000"/>
            </a:srgbClr>
          </a:solidFill>
          <a:ln w="25400" cap="rnd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Compilare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dezasamblare</a:t>
            </a:r>
            <a:br>
              <a:rPr lang="en-US" dirty="0"/>
            </a:br>
            <a:r>
              <a:rPr lang="en-US" sz="2000" dirty="0" err="1"/>
              <a:t>Compilare</a:t>
            </a:r>
            <a:r>
              <a:rPr lang="en-US" sz="2000" dirty="0"/>
              <a:t> cu FASM</a:t>
            </a:r>
          </a:p>
        </p:txBody>
      </p:sp>
      <p:sp>
        <p:nvSpPr>
          <p:cNvPr id="4" name="Rectangle 3"/>
          <p:cNvSpPr/>
          <p:nvPr/>
        </p:nvSpPr>
        <p:spPr>
          <a:xfrm rot="16200000">
            <a:off x="-481073" y="3834999"/>
            <a:ext cx="299107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mic.exe (2Kb)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42D0F3-EA23-4CCD-B7FE-E7CFD4E3D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390" y="2266440"/>
            <a:ext cx="6076950" cy="17335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9785B4-F933-43DA-A193-11F7D3497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390" y="4192912"/>
            <a:ext cx="6076950" cy="2085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DBFB25-58DE-4C52-B1EA-8A7C6130BDD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8103752" y="2266440"/>
            <a:ext cx="3106206" cy="4006372"/>
          </a:xfrm>
          <a:prstGeom prst="rect">
            <a:avLst/>
          </a:prstGeom>
          <a:ln w="9525" cap="sq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864340" y="754422"/>
            <a:ext cx="4244545" cy="906754"/>
          </a:xfrm>
        </p:spPr>
        <p:txBody>
          <a:bodyPr>
            <a:normAutofit fontScale="85000" lnSpcReduction="20000"/>
          </a:bodyPr>
          <a:lstStyle/>
          <a:p>
            <a:r>
              <a:rPr lang="en-US">
                <a:solidFill>
                  <a:schemeClr val="bg1"/>
                </a:solidFill>
              </a:rPr>
              <a:t>cd cale_dir_FASM</a:t>
            </a:r>
          </a:p>
          <a:p>
            <a:r>
              <a:rPr lang="en-US">
                <a:solidFill>
                  <a:schemeClr val="bg1"/>
                </a:solidFill>
              </a:rPr>
              <a:t>FASM.EXE mic.asm mic.exe</a:t>
            </a:r>
          </a:p>
          <a:p>
            <a:r>
              <a:rPr lang="en-US">
                <a:solidFill>
                  <a:schemeClr val="bg1"/>
                </a:solidFill>
              </a:rPr>
              <a:t>FASM vine ca o arhivă, nu trebuie instalat.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853497" y="5807391"/>
            <a:ext cx="560706" cy="774231"/>
            <a:chOff x="9560" y="4154901"/>
            <a:chExt cx="560706" cy="774231"/>
          </a:xfrm>
        </p:grpSpPr>
        <p:sp>
          <p:nvSpPr>
            <p:cNvPr id="12" name="Right Arrow 11"/>
            <p:cNvSpPr/>
            <p:nvPr/>
          </p:nvSpPr>
          <p:spPr>
            <a:xfrm rot="18327667">
              <a:off x="145499" y="4311325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9560" y="4485883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lang="en-US" kern="0">
                  <a:solidFill>
                    <a:prstClr val="white"/>
                  </a:solidFill>
                  <a:latin typeface="Calibri" panose="020F0502020204030204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414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841" y="3239536"/>
            <a:ext cx="1712351" cy="3294799"/>
          </a:xfrm>
          <a:prstGeom prst="rect">
            <a:avLst/>
          </a:prstGeom>
        </p:spPr>
      </p:pic>
      <p:sp>
        <p:nvSpPr>
          <p:cNvPr id="14" name="Flowchart: Process 13"/>
          <p:cNvSpPr/>
          <p:nvPr/>
        </p:nvSpPr>
        <p:spPr>
          <a:xfrm>
            <a:off x="235017" y="104116"/>
            <a:ext cx="11868425" cy="6648851"/>
          </a:xfrm>
          <a:prstGeom prst="flowChartProcess">
            <a:avLst/>
          </a:prstGeom>
          <a:solidFill>
            <a:srgbClr val="8CB64A">
              <a:lumMod val="75000"/>
              <a:alpha val="8000"/>
            </a:srgbClr>
          </a:solidFill>
          <a:ln w="25400" cap="rnd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4E0A7F-33D7-412F-9622-30452BE03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502" y="197409"/>
            <a:ext cx="5571028" cy="6447369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7A0FAB47-A830-484E-88E7-F12E9CA6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387" y="198309"/>
            <a:ext cx="5736781" cy="1136222"/>
          </a:xfrm>
        </p:spPr>
        <p:txBody>
          <a:bodyPr/>
          <a:lstStyle/>
          <a:p>
            <a:r>
              <a:rPr lang="en-US"/>
              <a:t>Executabilul peticit</a:t>
            </a:r>
            <a:br>
              <a:rPr lang="en-US" sz="1600"/>
            </a:br>
            <a:r>
              <a:rPr lang="en-US" sz="1600"/>
              <a:t> </a:t>
            </a: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</a:rPr>
              <a:t>sau modificat/carpit/peticit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2547089" y="2230081"/>
            <a:ext cx="2570205" cy="860080"/>
          </a:xfrm>
          <a:prstGeom prst="wedgeRoundRectCallout">
            <a:avLst>
              <a:gd name="adj1" fmla="val -31169"/>
              <a:gd name="adj2" fmla="val 84154"/>
              <a:gd name="adj3" fmla="val 16667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Executabil original !</a:t>
            </a:r>
          </a:p>
        </p:txBody>
      </p:sp>
      <p:sp>
        <p:nvSpPr>
          <p:cNvPr id="3" name="Rectangle 2"/>
          <p:cNvSpPr/>
          <p:nvPr/>
        </p:nvSpPr>
        <p:spPr>
          <a:xfrm>
            <a:off x="494270" y="1363499"/>
            <a:ext cx="5572898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037952" y="881374"/>
            <a:ext cx="12009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all" spc="0" normalizeH="0" baseline="0" noProof="0">
                <a:ln>
                  <a:noFill/>
                </a:ln>
                <a:solidFill>
                  <a:srgbClr val="8FA751"/>
                </a:solidFill>
                <a:effectLst/>
                <a:uLnTx/>
                <a:uFillTx/>
                <a:latin typeface="Impact" panose="020B0806030902050204"/>
              </a:rPr>
              <a:t>Patching</a:t>
            </a: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385096" y="881375"/>
            <a:ext cx="2682071" cy="53652"/>
          </a:xfrm>
          <a:prstGeom prst="rect">
            <a:avLst/>
          </a:prstGeom>
          <a:solidFill>
            <a:schemeClr val="accent3">
              <a:alpha val="34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51880" y="1409218"/>
            <a:ext cx="53351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Redenumiți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„mix.exe”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în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„mic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asm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FASM (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MessageBoxA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).exe”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pentru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fi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sincronizați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cu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exemplele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pt-B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Deschideți fișierul executabil cu IDA.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461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5EC8F5-1AE8-4EB1-8C94-A896FD160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501" y="197410"/>
            <a:ext cx="5571027" cy="64473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9B3352-3DA0-4E79-8EB7-D1410B3D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47" y="197409"/>
            <a:ext cx="5571027" cy="6447369"/>
          </a:xfrm>
          <a:prstGeom prst="rect">
            <a:avLst/>
          </a:prstGeom>
        </p:spPr>
      </p:pic>
      <p:sp>
        <p:nvSpPr>
          <p:cNvPr id="8" name="Flowchart: Process 7"/>
          <p:cNvSpPr/>
          <p:nvPr/>
        </p:nvSpPr>
        <p:spPr>
          <a:xfrm>
            <a:off x="167055" y="110294"/>
            <a:ext cx="11868425" cy="6648851"/>
          </a:xfrm>
          <a:prstGeom prst="flowChartProcess">
            <a:avLst/>
          </a:prstGeom>
          <a:solidFill>
            <a:srgbClr val="8CB64A">
              <a:lumMod val="75000"/>
              <a:alpha val="8000"/>
            </a:srgbClr>
          </a:solidFill>
          <a:ln w="25400" cap="rnd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532640" y="4400335"/>
            <a:ext cx="514344" cy="824145"/>
            <a:chOff x="1569145" y="4277596"/>
            <a:chExt cx="514344" cy="824145"/>
          </a:xfrm>
        </p:grpSpPr>
        <p:sp>
          <p:nvSpPr>
            <p:cNvPr id="11" name="Right Arrow 10"/>
            <p:cNvSpPr/>
            <p:nvPr/>
          </p:nvSpPr>
          <p:spPr>
            <a:xfrm rot="17679463">
              <a:off x="1658722" y="4434020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1569145" y="4658492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0414058" y="2131567"/>
            <a:ext cx="679835" cy="471638"/>
            <a:chOff x="5764046" y="1646751"/>
            <a:chExt cx="679835" cy="471638"/>
          </a:xfrm>
        </p:grpSpPr>
        <p:sp>
          <p:nvSpPr>
            <p:cNvPr id="14" name="Right Arrow 13"/>
            <p:cNvSpPr/>
            <p:nvPr/>
          </p:nvSpPr>
          <p:spPr>
            <a:xfrm rot="12980508">
              <a:off x="5764046" y="1646751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5979923" y="167514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2</a:t>
              </a:r>
            </a:p>
          </p:txBody>
        </p:sp>
      </p:grpSp>
      <p:sp>
        <p:nvSpPr>
          <p:cNvPr id="2" name="Rounded Rectangular Callout 1"/>
          <p:cNvSpPr/>
          <p:nvPr/>
        </p:nvSpPr>
        <p:spPr>
          <a:xfrm>
            <a:off x="3155986" y="3558745"/>
            <a:ext cx="926757" cy="362877"/>
          </a:xfrm>
          <a:prstGeom prst="wedgeRoundRectCallout">
            <a:avLst>
              <a:gd name="adj1" fmla="val -80833"/>
              <a:gd name="adj2" fmla="val 158043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eticheta</a:t>
            </a:r>
          </a:p>
        </p:txBody>
      </p:sp>
      <p:sp>
        <p:nvSpPr>
          <p:cNvPr id="16" name="Rounded Rectangular Callout 15"/>
          <p:cNvSpPr/>
          <p:nvPr/>
        </p:nvSpPr>
        <p:spPr>
          <a:xfrm>
            <a:off x="6436089" y="1933905"/>
            <a:ext cx="926757" cy="488161"/>
          </a:xfrm>
          <a:prstGeom prst="wedgeRoundRectCallout">
            <a:avLst>
              <a:gd name="adj1" fmla="val 105167"/>
              <a:gd name="adj2" fmla="val -34773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sectiune date</a:t>
            </a:r>
          </a:p>
        </p:txBody>
      </p:sp>
      <p:sp>
        <p:nvSpPr>
          <p:cNvPr id="17" name="Rounded Rectangular Callout 16"/>
          <p:cNvSpPr/>
          <p:nvPr/>
        </p:nvSpPr>
        <p:spPr>
          <a:xfrm>
            <a:off x="3963163" y="4774990"/>
            <a:ext cx="926757" cy="488161"/>
          </a:xfrm>
          <a:prstGeom prst="wedgeRoundRectCallout">
            <a:avLst>
              <a:gd name="adj1" fmla="val -48387"/>
              <a:gd name="adj2" fmla="val -107962"/>
              <a:gd name="adj3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dublu click</a:t>
            </a:r>
          </a:p>
        </p:txBody>
      </p:sp>
    </p:spTree>
    <p:extLst>
      <p:ext uri="{BB962C8B-B14F-4D97-AF65-F5344CB8AC3E}">
        <p14:creationId xmlns:p14="http://schemas.microsoft.com/office/powerpoint/2010/main" val="3025009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2C7488D-1130-4436-8E91-BAF84FCB4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614" y="197408"/>
            <a:ext cx="5571028" cy="64473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588701A-6CB0-49C3-8932-A6E9C6A07A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501" y="197408"/>
            <a:ext cx="5571028" cy="6447369"/>
          </a:xfrm>
          <a:prstGeom prst="rect">
            <a:avLst/>
          </a:prstGeom>
        </p:spPr>
      </p:pic>
      <p:sp>
        <p:nvSpPr>
          <p:cNvPr id="12" name="Flowchart: Process 11"/>
          <p:cNvSpPr/>
          <p:nvPr/>
        </p:nvSpPr>
        <p:spPr>
          <a:xfrm>
            <a:off x="167055" y="110294"/>
            <a:ext cx="11868425" cy="6648851"/>
          </a:xfrm>
          <a:prstGeom prst="flowChartProcess">
            <a:avLst/>
          </a:prstGeom>
          <a:solidFill>
            <a:srgbClr val="8CB64A">
              <a:lumMod val="75000"/>
              <a:alpha val="8000"/>
            </a:srgbClr>
          </a:solidFill>
          <a:ln w="25400" cap="rnd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0947211" y="1963464"/>
            <a:ext cx="463958" cy="587515"/>
            <a:chOff x="10947211" y="1963464"/>
            <a:chExt cx="463958" cy="587515"/>
          </a:xfrm>
        </p:grpSpPr>
        <p:sp>
          <p:nvSpPr>
            <p:cNvPr id="6" name="Right Arrow 5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3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253446" y="1594655"/>
            <a:ext cx="463958" cy="692798"/>
            <a:chOff x="5253446" y="1594655"/>
            <a:chExt cx="463958" cy="692798"/>
          </a:xfrm>
        </p:grpSpPr>
        <p:sp>
          <p:nvSpPr>
            <p:cNvPr id="9" name="Right Arrow 8"/>
            <p:cNvSpPr/>
            <p:nvPr/>
          </p:nvSpPr>
          <p:spPr>
            <a:xfrm rot="16200000">
              <a:off x="5194829" y="1751079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5253446" y="1844204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2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321446" y="1209844"/>
            <a:ext cx="463958" cy="587515"/>
            <a:chOff x="10947211" y="1963464"/>
            <a:chExt cx="463958" cy="587515"/>
          </a:xfrm>
        </p:grpSpPr>
        <p:sp>
          <p:nvSpPr>
            <p:cNvPr id="21" name="Right Arrow 20"/>
            <p:cNvSpPr/>
            <p:nvPr/>
          </p:nvSpPr>
          <p:spPr>
            <a:xfrm rot="18327667">
              <a:off x="10963174" y="2119888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10947211" y="210773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1</a:t>
              </a:r>
            </a:p>
          </p:txBody>
        </p:sp>
      </p:grpSp>
      <p:sp>
        <p:nvSpPr>
          <p:cNvPr id="4" name="Rounded Rectangle 3"/>
          <p:cNvSpPr/>
          <p:nvPr/>
        </p:nvSpPr>
        <p:spPr>
          <a:xfrm>
            <a:off x="4967626" y="3191317"/>
            <a:ext cx="2309892" cy="1025153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en-US" sz="1100" dirty="0" err="1"/>
              <a:t>Faceți</a:t>
            </a:r>
            <a:r>
              <a:rPr lang="en-US" sz="1100" dirty="0"/>
              <a:t> </a:t>
            </a:r>
            <a:r>
              <a:rPr lang="en-US" sz="1100" dirty="0" err="1"/>
              <a:t>clic</a:t>
            </a:r>
            <a:r>
              <a:rPr lang="en-US" sz="1100" dirty="0"/>
              <a:t> pe fila Hex View.</a:t>
            </a:r>
          </a:p>
          <a:p>
            <a:pPr marL="228600" indent="-228600">
              <a:buAutoNum type="arabicPeriod"/>
            </a:pPr>
            <a:r>
              <a:rPr lang="en-US" sz="1100" dirty="0"/>
              <a:t>Arată </a:t>
            </a:r>
            <a:r>
              <a:rPr lang="en-US" sz="1100" dirty="0" err="1"/>
              <a:t>textul</a:t>
            </a:r>
            <a:r>
              <a:rPr lang="en-US" sz="1100" dirty="0"/>
              <a:t> </a:t>
            </a:r>
            <a:r>
              <a:rPr lang="en-US" sz="1100" dirty="0" err="1"/>
              <a:t>argumentului</a:t>
            </a:r>
            <a:r>
              <a:rPr lang="en-US" sz="1100" dirty="0"/>
              <a:t>.</a:t>
            </a:r>
          </a:p>
          <a:p>
            <a:pPr marL="228600" indent="-228600">
              <a:buAutoNum type="arabicPeriod"/>
            </a:pPr>
            <a:r>
              <a:rPr lang="en-US" sz="1100" dirty="0" err="1"/>
              <a:t>Editare</a:t>
            </a:r>
            <a:r>
              <a:rPr lang="en-US" sz="1100" dirty="0"/>
              <a:t> </a:t>
            </a:r>
            <a:r>
              <a:rPr lang="en-US" sz="1100" dirty="0" err="1"/>
              <a:t>hexazecimală</a:t>
            </a:r>
            <a:r>
              <a:rPr lang="en-US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9283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7D939B3-BE1C-431E-AF10-8E9A22FD4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613" y="197407"/>
            <a:ext cx="6033815" cy="64473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07EE0E-DDF8-4C79-B233-70A542E4A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5735" y="197407"/>
            <a:ext cx="5175242" cy="5529950"/>
          </a:xfrm>
          <a:prstGeom prst="rect">
            <a:avLst/>
          </a:prstGeom>
        </p:spPr>
      </p:pic>
      <p:sp>
        <p:nvSpPr>
          <p:cNvPr id="14" name="Flowchart: Process 13"/>
          <p:cNvSpPr/>
          <p:nvPr/>
        </p:nvSpPr>
        <p:spPr>
          <a:xfrm>
            <a:off x="167055" y="110294"/>
            <a:ext cx="11868425" cy="6648851"/>
          </a:xfrm>
          <a:prstGeom prst="flowChartProcess">
            <a:avLst/>
          </a:prstGeom>
          <a:solidFill>
            <a:srgbClr val="8CB64A">
              <a:lumMod val="75000"/>
              <a:alpha val="8000"/>
            </a:srgbClr>
          </a:solidFill>
          <a:ln w="25400" cap="rnd" cmpd="sng" algn="ctr">
            <a:solidFill>
              <a:sysClr val="windowText" lastClr="000000">
                <a:lumMod val="50000"/>
                <a:lumOff val="50000"/>
                <a:alpha val="59000"/>
              </a:sysClr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764046" y="1646751"/>
            <a:ext cx="679835" cy="471638"/>
            <a:chOff x="5764046" y="1646751"/>
            <a:chExt cx="679835" cy="471638"/>
          </a:xfrm>
        </p:grpSpPr>
        <p:sp>
          <p:nvSpPr>
            <p:cNvPr id="6" name="Right Arrow 5"/>
            <p:cNvSpPr/>
            <p:nvPr/>
          </p:nvSpPr>
          <p:spPr>
            <a:xfrm rot="12980508">
              <a:off x="5764046" y="1646751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5979923" y="1675140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1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0488010" y="1509648"/>
            <a:ext cx="560706" cy="774231"/>
            <a:chOff x="9560" y="4154901"/>
            <a:chExt cx="560706" cy="774231"/>
          </a:xfrm>
        </p:grpSpPr>
        <p:sp>
          <p:nvSpPr>
            <p:cNvPr id="12" name="Right Arrow 11"/>
            <p:cNvSpPr/>
            <p:nvPr/>
          </p:nvSpPr>
          <p:spPr>
            <a:xfrm rot="18327667">
              <a:off x="145499" y="4311325"/>
              <a:ext cx="581192" cy="268343"/>
            </a:xfrm>
            <a:prstGeom prst="rightArrow">
              <a:avLst>
                <a:gd name="adj1" fmla="val 50000"/>
                <a:gd name="adj2" fmla="val 80341"/>
              </a:avLst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9560" y="4485883"/>
              <a:ext cx="463958" cy="443249"/>
            </a:xfrm>
            <a:prstGeom prst="ellipse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2</a:t>
              </a:r>
            </a:p>
          </p:txBody>
        </p:sp>
      </p:grpSp>
      <p:sp>
        <p:nvSpPr>
          <p:cNvPr id="15" name="Rounded Rectangle 14"/>
          <p:cNvSpPr/>
          <p:nvPr/>
        </p:nvSpPr>
        <p:spPr>
          <a:xfrm>
            <a:off x="7718228" y="5909950"/>
            <a:ext cx="3611853" cy="66660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en-US" sz="1100" dirty="0" err="1"/>
              <a:t>Modificări</a:t>
            </a:r>
            <a:r>
              <a:rPr lang="en-US" sz="1100" dirty="0"/>
              <a:t> </a:t>
            </a:r>
            <a:r>
              <a:rPr lang="en-US" sz="1100" dirty="0" err="1"/>
              <a:t>directe</a:t>
            </a:r>
            <a:r>
              <a:rPr lang="en-US" sz="1100" dirty="0"/>
              <a:t> ale </a:t>
            </a:r>
            <a:r>
              <a:rPr lang="en-US" sz="1100" dirty="0" err="1"/>
              <a:t>textului</a:t>
            </a:r>
            <a:r>
              <a:rPr lang="en-US" sz="1100" dirty="0"/>
              <a:t> de la </a:t>
            </a:r>
            <a:r>
              <a:rPr lang="en-US" sz="1100" dirty="0" err="1"/>
              <a:t>tastatură</a:t>
            </a:r>
            <a:r>
              <a:rPr lang="en-US" sz="1100" dirty="0"/>
              <a:t>.</a:t>
            </a:r>
          </a:p>
          <a:p>
            <a:pPr marL="228600" indent="-228600">
              <a:buAutoNum type="arabicPeriod"/>
            </a:pPr>
            <a:r>
              <a:rPr lang="en-US" sz="1100" dirty="0"/>
              <a:t>Aplicați </a:t>
            </a:r>
            <a:r>
              <a:rPr lang="en-US" sz="1100" dirty="0" err="1"/>
              <a:t>modificările</a:t>
            </a:r>
            <a:r>
              <a:rPr lang="en-US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59216747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8FA751"/>
      </a:accent1>
      <a:accent2>
        <a:srgbClr val="629D7D"/>
      </a:accent2>
      <a:accent3>
        <a:srgbClr val="5A7AAB"/>
      </a:accent3>
      <a:accent4>
        <a:srgbClr val="AA618F"/>
      </a:accent4>
      <a:accent5>
        <a:srgbClr val="BA5445"/>
      </a:accent5>
      <a:accent6>
        <a:srgbClr val="C8A547"/>
      </a:accent6>
      <a:hlink>
        <a:srgbClr val="91BF1A"/>
      </a:hlink>
      <a:folHlink>
        <a:srgbClr val="ADBE82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CF823853-53CC-4249-AEDB-2EA9F718B2D2}"/>
    </a:ext>
  </a:extLst>
</a:theme>
</file>

<file path=ppt/theme/theme3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13631</TotalTime>
  <Words>5027</Words>
  <Application>Microsoft Office PowerPoint</Application>
  <PresentationFormat>Widescreen</PresentationFormat>
  <Paragraphs>476</Paragraphs>
  <Slides>46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46</vt:i4>
      </vt:variant>
    </vt:vector>
  </HeadingPairs>
  <TitlesOfParts>
    <vt:vector size="59" baseType="lpstr">
      <vt:lpstr>Arial Unicode MS</vt:lpstr>
      <vt:lpstr>Arial</vt:lpstr>
      <vt:lpstr>Calibri</vt:lpstr>
      <vt:lpstr>Calibri Light</vt:lpstr>
      <vt:lpstr>Consolas</vt:lpstr>
      <vt:lpstr>Gill Sans MT</vt:lpstr>
      <vt:lpstr>Impact</vt:lpstr>
      <vt:lpstr>Söhne</vt:lpstr>
      <vt:lpstr>Wingdings</vt:lpstr>
      <vt:lpstr>Wingdings 2</vt:lpstr>
      <vt:lpstr>Office Theme</vt:lpstr>
      <vt:lpstr>1_Main Event</vt:lpstr>
      <vt:lpstr>Dividend</vt:lpstr>
      <vt:lpstr>C.7 Dezasamblare și Patching cu IDA</vt:lpstr>
      <vt:lpstr>Principalele părți ale prezentării</vt:lpstr>
      <vt:lpstr>C.7.1 Compilare (FASM) și Dezasamblare executabil (PE)</vt:lpstr>
      <vt:lpstr>PowerPoint Presentation</vt:lpstr>
      <vt:lpstr>Compilare pentru dezasamblare Compilare cu FASM</vt:lpstr>
      <vt:lpstr>Executabilul peticit  sau modificat/carpit/peticit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Pentru a modifica un șir de caractere și a aplica un patch unui executabil în IDA Free:</vt:lpstr>
      <vt:lpstr>C.7.2 optimizari automate făcute de compilator (C++)</vt:lpstr>
      <vt:lpstr>Optimizarea compilatorului C++ (detectează că bool showMessageBox = true; este adevărat, deci constant)</vt:lpstr>
      <vt:lpstr>Dacă condiția este adevărată...  Message box-ul secund este inclus, dar condiția nu există din cauza optimizării</vt:lpstr>
      <vt:lpstr>C.7.3 encodare diacritice  (ASCII vs UTF-8)</vt:lpstr>
      <vt:lpstr>Stocarea caracterelor  și încercarea de a afișa diacritice</vt:lpstr>
      <vt:lpstr>C.7.4 Dezasamblare și peticire executabil (nop)</vt:lpstr>
      <vt:lpstr>Examinarea funcționalității  executabilului folosind NOP </vt:lpstr>
      <vt:lpstr>Noul executabil afișează un singur mesaj</vt:lpstr>
      <vt:lpstr>Peticire executabil zona nop unde pot fi făcute adăugări de cod</vt:lpstr>
      <vt:lpstr>C.7.5 Dezasamblare și peticire executabil (JMP)</vt:lpstr>
      <vt:lpstr>se înlocuiește jz cu jmp ocoliți condițiile folosind instrucțiunile de salt</vt:lpstr>
      <vt:lpstr>Asamblare înlocuirea jz cu jmp</vt:lpstr>
      <vt:lpstr>Asamblare înlocuirea jz cu jmp</vt:lpstr>
      <vt:lpstr>Efecte După înlocuirea jz cu jmp</vt:lpstr>
      <vt:lpstr>Pe scurt ! Ocolirea condițiilor</vt:lpstr>
      <vt:lpstr>C.7.6 Distrugerea funcționalității cu instrucțiuni nop</vt:lpstr>
      <vt:lpstr>Trecerea ca “prin brânză”  înlocuirea jmp cu nop</vt:lpstr>
      <vt:lpstr>Completare short jump</vt:lpstr>
      <vt:lpstr>Înlocuirea Jmp cu nop și continuați 2 x nop (90 90) = jmp (EB 07)</vt:lpstr>
      <vt:lpstr>Peticire si testare gliseaza la instrucțiunea care se află sub jmp</vt:lpstr>
      <vt:lpstr>Explicaţii cod</vt:lpstr>
      <vt:lpstr>Explicaţii cod</vt:lpstr>
      <vt:lpstr>C.7.7 Detectarea unei funcții de criptare</vt:lpstr>
      <vt:lpstr>Ce este operația XOR și  de ce se folosește?</vt:lpstr>
      <vt:lpstr>PowerPoint Presentation</vt:lpstr>
      <vt:lpstr>De ce este important acest exemplu? </vt:lpstr>
      <vt:lpstr>Exemplu FASM DECOMPILARE</vt:lpstr>
      <vt:lpstr>Ce se întâmplă dacă textul este mai lung decât 8 bytes?</vt:lpstr>
      <vt:lpstr>C.7.8 IDA &amp; Ingineria inversă de cod malware</vt:lpstr>
      <vt:lpstr>PowerPoint Presentation</vt:lpstr>
      <vt:lpstr>PowerPoint Presentation</vt:lpstr>
      <vt:lpstr>PowerPoint Presentation</vt:lpstr>
      <vt:lpstr>Concluzie</vt:lpstr>
      <vt:lpstr>Bibliografie / resurse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C.1. Evolutia malware si a solutiilor de securitate</dc:title>
  <dc:creator>Dr. Paul A. Gagniuc</dc:creator>
  <cp:lastModifiedBy>Office</cp:lastModifiedBy>
  <cp:revision>1327</cp:revision>
  <dcterms:created xsi:type="dcterms:W3CDTF">2024-01-23T11:52:18Z</dcterms:created>
  <dcterms:modified xsi:type="dcterms:W3CDTF">2025-09-04T00:12:05Z</dcterms:modified>
</cp:coreProperties>
</file>

<file path=docProps/thumbnail.jpeg>
</file>